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75" r:id="rId5"/>
    <p:sldId id="264" r:id="rId6"/>
    <p:sldId id="276" r:id="rId7"/>
    <p:sldId id="265" r:id="rId8"/>
    <p:sldId id="266" r:id="rId9"/>
    <p:sldId id="260" r:id="rId10"/>
    <p:sldId id="259" r:id="rId11"/>
    <p:sldId id="258" r:id="rId12"/>
    <p:sldId id="261" r:id="rId13"/>
    <p:sldId id="267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5A72"/>
    <a:srgbClr val="F8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2" autoAdjust="0"/>
    <p:restoredTop sz="94660"/>
  </p:normalViewPr>
  <p:slideViewPr>
    <p:cSldViewPr>
      <p:cViewPr varScale="1">
        <p:scale>
          <a:sx n="107" d="100"/>
          <a:sy n="107" d="100"/>
        </p:scale>
        <p:origin x="17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51A12-5502-4412-A413-5BD22351C31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Corbel" pitchFamily="34" charset="0"/>
              </a:rPr>
              <a:t>Экстремизм – угроза обществу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2492896"/>
            <a:ext cx="850112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>
                <a:solidFill>
                  <a:srgbClr val="325A72"/>
                </a:solidFill>
                <a:latin typeface="Corbel" pitchFamily="34" charset="0"/>
              </a:rPr>
              <a:t>Экстремизм</a:t>
            </a:r>
            <a:r>
              <a:rPr lang="en-US" sz="7200" b="1" dirty="0">
                <a:solidFill>
                  <a:srgbClr val="325A72"/>
                </a:solidFill>
                <a:latin typeface="Corbel" pitchFamily="34" charset="0"/>
              </a:rPr>
              <a:t>:</a:t>
            </a:r>
          </a:p>
          <a:p>
            <a:pPr algn="ctr"/>
            <a:r>
              <a:rPr lang="ru-RU" sz="4000" b="1" dirty="0">
                <a:solidFill>
                  <a:srgbClr val="325A72"/>
                </a:solidFill>
                <a:latin typeface="Corbel" pitchFamily="34" charset="0"/>
              </a:rPr>
              <a:t>понятие, виды, ответственность.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1472" y="1812327"/>
            <a:ext cx="81439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200" b="1" dirty="0">
                <a:solidFill>
                  <a:srgbClr val="325A72"/>
                </a:solidFill>
                <a:latin typeface="Corbel" pitchFamily="34" charset="0"/>
              </a:rPr>
              <a:t>Национальный экстремизм </a:t>
            </a:r>
            <a:r>
              <a:rPr lang="ru-RU" sz="2200" dirty="0">
                <a:solidFill>
                  <a:srgbClr val="325A72"/>
                </a:solidFill>
                <a:latin typeface="Corbel" pitchFamily="34" charset="0"/>
              </a:rPr>
              <a:t>– радикальные идеи и действия в отношении представителей иной народности, национальности, стремление к политическому или физическому устранению определенного населения; агрессия, в крайних формах – терроризм в отношении людей иной этнической группы.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2976" y="500042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Национальный экстремизм</a:t>
            </a:r>
          </a:p>
        </p:txBody>
      </p:sp>
      <p:pic>
        <p:nvPicPr>
          <p:cNvPr id="4" name="Picture 1" descr="G:\НИжегородский НСОшник в москве.jpg"/>
          <p:cNvPicPr>
            <a:picLocks noChangeAspect="1" noChangeArrowheads="1"/>
          </p:cNvPicPr>
          <p:nvPr/>
        </p:nvPicPr>
        <p:blipFill>
          <a:blip r:embed="rId2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3789040"/>
            <a:ext cx="4082226" cy="23874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1571612"/>
            <a:ext cx="81439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u="none" strike="noStrike" cap="none" normalizeH="0" baseline="0" dirty="0">
                <a:ln>
                  <a:noFill/>
                </a:ln>
                <a:solidFill>
                  <a:srgbClr val="325A72"/>
                </a:solidFill>
                <a:effectLst/>
                <a:latin typeface="Corbel" pitchFamily="34" charset="0"/>
                <a:ea typeface="Times New Roman" pitchFamily="18" charset="0"/>
                <a:cs typeface="Courier New" pitchFamily="49" charset="0"/>
              </a:rPr>
              <a:t>Политический экстремизм 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rgbClr val="325A72"/>
                </a:solidFill>
                <a:effectLst/>
                <a:latin typeface="Corbel" pitchFamily="34" charset="0"/>
                <a:ea typeface="Times New Roman" pitchFamily="18" charset="0"/>
                <a:cs typeface="Courier New" pitchFamily="49" charset="0"/>
              </a:rPr>
              <a:t>– крайние взгляды в отношении политической системы, организации формы управления государством, пропаганда насильственных или агрессивных (основанных на страхе и подчинению силе) способов установления отстаиваемой формы власти, вплоть до политического террора; непримиримость, бескомпромиссность к иным политическим партиям.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rgbClr val="325A72"/>
              </a:solidFill>
              <a:effectLst/>
              <a:latin typeface="Corbel" pitchFamily="34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500042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Политический экстремизм</a:t>
            </a:r>
          </a:p>
        </p:txBody>
      </p:sp>
      <p:pic>
        <p:nvPicPr>
          <p:cNvPr id="4" name="Picture 4" descr="D:\Download\1146343.jpg"/>
          <p:cNvPicPr>
            <a:picLocks noChangeAspect="1" noChangeArrowheads="1"/>
          </p:cNvPicPr>
          <p:nvPr/>
        </p:nvPicPr>
        <p:blipFill>
          <a:blip r:embed="rId2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4143380"/>
            <a:ext cx="3357562" cy="2301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5" descr="D:\Download\143111518.jpg"/>
          <p:cNvPicPr>
            <a:picLocks noChangeAspect="1" noChangeArrowheads="1"/>
          </p:cNvPicPr>
          <p:nvPr/>
        </p:nvPicPr>
        <p:blipFill>
          <a:blip r:embed="rId3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4143380"/>
            <a:ext cx="34290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971550" y="1628774"/>
            <a:ext cx="7488882" cy="23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Экстремистская организация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– общественное или религиозное объединение либо иная организация, в отношении которых судом принято вступившее в законную силу решение о ликвидации или запрете деятельности в связи с осуществлением экстремистской деятельности.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979712" y="5517232"/>
            <a:ext cx="27860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325A72"/>
                </a:solidFill>
                <a:latin typeface="Corbel" pitchFamily="34" charset="0"/>
                <a:cs typeface="Times New Roman" pitchFamily="18" charset="0"/>
              </a:rPr>
              <a:t>minjust.ru</a:t>
            </a:r>
            <a:endParaRPr lang="ru-RU" sz="3600" b="1" dirty="0">
              <a:solidFill>
                <a:srgbClr val="325A72"/>
              </a:solidFill>
              <a:latin typeface="Corbel" pitchFamily="34" charset="0"/>
              <a:cs typeface="Times New Roman" pitchFamily="18" charset="0"/>
            </a:endParaRPr>
          </a:p>
        </p:txBody>
      </p:sp>
      <p:pic>
        <p:nvPicPr>
          <p:cNvPr id="4" name="Picture 3" descr="D:\Download\Безымянный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4221088"/>
            <a:ext cx="4775920" cy="9778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331640" y="548680"/>
            <a:ext cx="67437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Corbel" pitchFamily="34" charset="0"/>
              </a:rPr>
              <a:t>Экстремистская организация</a:t>
            </a:r>
            <a:r>
              <a:rPr lang="ru-RU" sz="3200" dirty="0">
                <a:solidFill>
                  <a:schemeClr val="bg1"/>
                </a:solidFill>
                <a:latin typeface="Corbel" pitchFamily="34" charset="0"/>
              </a:rPr>
              <a:t> </a:t>
            </a:r>
          </a:p>
        </p:txBody>
      </p:sp>
      <p:pic>
        <p:nvPicPr>
          <p:cNvPr id="10242" name="Picture 2" descr="http://qrcoder.ru/code/?https%3A%2F%2Fminjust.ru%2Fru%2Fnko%2Fperechen_zapret&amp;10&amp;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3933056"/>
            <a:ext cx="2372122" cy="23721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750" y="1697038"/>
            <a:ext cx="79930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r>
              <a:rPr lang="ru-RU" sz="22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«Левый» </a:t>
            </a:r>
            <a:r>
              <a:rPr lang="en-US" sz="22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экстремизм заимствует идеи революционизма, анархизма, объявляет себя наиболее последовательным выразителем и защитником трудящихся масс, всех обездоленных, неимущих. </a:t>
            </a:r>
          </a:p>
        </p:txBody>
      </p:sp>
      <p:pic>
        <p:nvPicPr>
          <p:cNvPr id="3" name="Picture 2" descr="D:\Download\e0pDRvCv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57537">
            <a:off x="4945129" y="3644579"/>
            <a:ext cx="3471489" cy="24040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1071538" y="500042"/>
            <a:ext cx="7127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«Левый» </a:t>
            </a:r>
            <a:r>
              <a:rPr lang="en-US" sz="3600" b="1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экстремизм </a:t>
            </a:r>
          </a:p>
        </p:txBody>
      </p:sp>
      <p:pic>
        <p:nvPicPr>
          <p:cNvPr id="7" name="Содержимое 3" descr="фаны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268183">
            <a:off x="970442" y="3584490"/>
            <a:ext cx="3348169" cy="25113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media.nazaccent.ru/cache/47/71/47710edea207a1299d41e1b8395fc59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571303">
            <a:off x="870991" y="2080597"/>
            <a:ext cx="2705547" cy="14705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4" descr="http://kolokolrussia.ru/i/upload/706-6c9e9dcb7e7f47f62a235b42b521bc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0496" y="3286124"/>
            <a:ext cx="4661584" cy="27345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28794" y="500042"/>
            <a:ext cx="56435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Corbel" pitchFamily="34" charset="0"/>
              </a:rPr>
              <a:t>Антифашистские движения</a:t>
            </a:r>
            <a:endParaRPr lang="ru-RU" sz="3200" dirty="0">
              <a:solidFill>
                <a:schemeClr val="bg1"/>
              </a:solidFill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827584" y="1628800"/>
            <a:ext cx="7704138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«</a:t>
            </a:r>
            <a:r>
              <a:rPr lang="ru-RU" sz="24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Правые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» экстремисты критикуют современное общество за «отсутствие порядка», «господство плутократии», «упадок нравов», эгоизм и </a:t>
            </a:r>
            <a:r>
              <a:rPr lang="ru-RU" sz="2400" dirty="0" err="1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потребительство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4" name="Picture 3" descr="D:\Download\1(1084).jpg"/>
          <p:cNvPicPr>
            <a:picLocks noChangeAspect="1" noChangeArrowheads="1"/>
          </p:cNvPicPr>
          <p:nvPr/>
        </p:nvPicPr>
        <p:blipFill>
          <a:blip r:embed="rId2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94905">
            <a:off x="5301664" y="3607923"/>
            <a:ext cx="2905005" cy="21790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357422" y="500042"/>
            <a:ext cx="44640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Corbel" pitchFamily="34" charset="0"/>
              </a:rPr>
              <a:t>«</a:t>
            </a:r>
            <a:r>
              <a:rPr lang="ru-RU" sz="3200" b="1" dirty="0">
                <a:solidFill>
                  <a:schemeClr val="bg1"/>
                </a:solidFill>
                <a:latin typeface="Corbel" pitchFamily="34" charset="0"/>
              </a:rPr>
              <a:t>Правый</a:t>
            </a:r>
            <a:r>
              <a:rPr lang="ru-RU" sz="3200" dirty="0">
                <a:solidFill>
                  <a:schemeClr val="bg1"/>
                </a:solidFill>
                <a:latin typeface="Corbel" pitchFamily="34" charset="0"/>
              </a:rPr>
              <a:t>» </a:t>
            </a:r>
            <a:r>
              <a:rPr lang="ru-RU" sz="3200" b="1" dirty="0">
                <a:solidFill>
                  <a:schemeClr val="bg1"/>
                </a:solidFill>
                <a:latin typeface="Corbel" pitchFamily="34" charset="0"/>
              </a:rPr>
              <a:t>экстремизм </a:t>
            </a:r>
          </a:p>
        </p:txBody>
      </p:sp>
      <p:pic>
        <p:nvPicPr>
          <p:cNvPr id="6" name="Содержимое 3" descr="x_01d6d01c.jpg"/>
          <p:cNvPicPr>
            <a:picLocks noChangeAspect="1"/>
          </p:cNvPicPr>
          <p:nvPr/>
        </p:nvPicPr>
        <p:blipFill>
          <a:blip r:embed="rId3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72361">
            <a:off x="1004882" y="3671245"/>
            <a:ext cx="3598602" cy="21149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0034" y="1643050"/>
            <a:ext cx="82073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>
              <a:defRPr/>
            </a:pPr>
            <a:r>
              <a:rPr lang="ru-RU" sz="24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Молодежный экстремизм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отличается от взрослого меньшей организованностью, стихийностью, отсутствием идеологической основы. Действия молодых экстремистов более жестоки, так как в силу своего возраста они не боятся смерти, тюрьмы, физических травм. </a:t>
            </a:r>
            <a:endParaRPr lang="ru-RU" sz="3200" dirty="0">
              <a:solidFill>
                <a:srgbClr val="325A72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123728" y="476672"/>
            <a:ext cx="49666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Corbel" pitchFamily="34" charset="0"/>
              </a:rPr>
              <a:t>Молодежный экстремизм</a:t>
            </a:r>
            <a:r>
              <a:rPr lang="ru-RU" sz="3200" dirty="0">
                <a:solidFill>
                  <a:schemeClr val="bg1"/>
                </a:solidFill>
                <a:latin typeface="Corbel" pitchFamily="34" charset="0"/>
              </a:rPr>
              <a:t> </a:t>
            </a:r>
          </a:p>
        </p:txBody>
      </p:sp>
      <p:pic>
        <p:nvPicPr>
          <p:cNvPr id="3074" name="Picture 2" descr="C:\Users\Olga\Desktop\для ГИП\наклейки терроризму нет\стикеры\неразжигай282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0430" y="3857628"/>
            <a:ext cx="2287602" cy="2287603"/>
          </a:xfrm>
          <a:prstGeom prst="rect">
            <a:avLst/>
          </a:prstGeom>
          <a:noFill/>
        </p:spPr>
      </p:pic>
      <p:pic>
        <p:nvPicPr>
          <p:cNvPr id="3075" name="Picture 3" descr="C:\Users\Olga\Desktop\для ГИП\наклейки терроризму нет\стикеры\нет_фашизму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74" y="3857628"/>
            <a:ext cx="2287602" cy="2287603"/>
          </a:xfrm>
          <a:prstGeom prst="rect">
            <a:avLst/>
          </a:prstGeom>
          <a:noFill/>
        </p:spPr>
      </p:pic>
      <p:pic>
        <p:nvPicPr>
          <p:cNvPr id="3076" name="Picture 4" descr="C:\Users\Olga\Desktop\для ГИП\наклейки терроризму нет\стикеры\нетнацизму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3857628"/>
            <a:ext cx="2287602" cy="2287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39552" y="1700808"/>
            <a:ext cx="820896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2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Экстремистские материалы</a:t>
            </a:r>
            <a:r>
              <a:rPr lang="ru-RU" sz="22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–</a:t>
            </a:r>
            <a:r>
              <a:rPr lang="en-US" sz="22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информация, призывающая к осуществлению экстремистской деятельности, оправдывающая национальное или расовое превосходство, либо практику совершения военных или иных преступлений, направленных на полное или частичное уничтожение какой-либо социальной, расовой, национальной или религиозной группы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627784" y="4365104"/>
            <a:ext cx="400052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325A72"/>
                </a:solidFill>
                <a:latin typeface="Corbel" pitchFamily="34" charset="0"/>
                <a:cs typeface="Times New Roman" pitchFamily="18" charset="0"/>
              </a:rPr>
              <a:t>minjust.ru</a:t>
            </a:r>
            <a:endParaRPr lang="ru-RU" sz="4400" b="1" dirty="0">
              <a:solidFill>
                <a:srgbClr val="325A72"/>
              </a:solidFill>
              <a:latin typeface="Corbel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691680" y="548680"/>
            <a:ext cx="6335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Corbel" pitchFamily="34" charset="0"/>
              </a:rPr>
              <a:t>Экстремистские материалы</a:t>
            </a:r>
            <a:r>
              <a:rPr lang="ru-RU" sz="3200" dirty="0">
                <a:solidFill>
                  <a:schemeClr val="bg1"/>
                </a:solidFill>
                <a:latin typeface="Corbel" pitchFamily="34" charset="0"/>
              </a:rPr>
              <a:t> </a:t>
            </a:r>
          </a:p>
        </p:txBody>
      </p:sp>
      <p:pic>
        <p:nvPicPr>
          <p:cNvPr id="2050" name="Picture 2" descr="C:\Users\Olga\Desktop\для ГИП\наклейки терроризму нет\стикеры\мывответе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933056"/>
            <a:ext cx="2500330" cy="2500330"/>
          </a:xfrm>
          <a:prstGeom prst="rect">
            <a:avLst/>
          </a:prstGeom>
          <a:noFill/>
        </p:spPr>
      </p:pic>
      <p:pic>
        <p:nvPicPr>
          <p:cNvPr id="4" name="Picture 2" descr="http://qrcoder.ru/code/?https%3A%2F%2Fminjust.ru%2Fru%2Fextremist-materials&amp;10&amp;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3717032"/>
            <a:ext cx="2915816" cy="29158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571604" y="571480"/>
            <a:ext cx="6143668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Corbel" pitchFamily="34" charset="0"/>
              </a:rPr>
              <a:t>Федеральный закон от 25 июля 2002 г. N 114-ФЗ </a:t>
            </a:r>
            <a:endParaRPr lang="en-US" sz="2200" b="1" dirty="0">
              <a:solidFill>
                <a:schemeClr val="bg1"/>
              </a:solidFill>
              <a:latin typeface="Corbel" pitchFamily="34" charset="0"/>
            </a:endParaRPr>
          </a:p>
          <a:p>
            <a:pPr algn="ctr"/>
            <a:endParaRPr lang="ru-RU" sz="700" b="1" dirty="0">
              <a:solidFill>
                <a:schemeClr val="bg1"/>
              </a:solidFill>
              <a:latin typeface="Corbel" pitchFamily="34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Corbel" pitchFamily="34" charset="0"/>
              </a:rPr>
              <a:t>"О противодействии экстремистской деятельности"</a:t>
            </a:r>
            <a:br>
              <a:rPr lang="ru-RU" sz="2200" b="1" dirty="0">
                <a:solidFill>
                  <a:schemeClr val="bg1"/>
                </a:solidFill>
                <a:latin typeface="Corbel" pitchFamily="34" charset="0"/>
              </a:rPr>
            </a:br>
            <a:endParaRPr lang="ru-RU" sz="22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3568" y="2204864"/>
            <a:ext cx="468032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ru-RU" sz="26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Определяет правовые организационные основы противодействия экстремистской деятельности и устанавливает ответственность за ее совершение</a:t>
            </a:r>
          </a:p>
        </p:txBody>
      </p:sp>
      <p:pic>
        <p:nvPicPr>
          <p:cNvPr id="1026" name="Picture 2" descr="C:\Users\Olga\Desktop\unnaed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94" y="2214554"/>
            <a:ext cx="3071802" cy="3071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00042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Понятие экстремизма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71472" y="1643050"/>
            <a:ext cx="81439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u="none" strike="noStrike" cap="none" normalizeH="0" baseline="0" dirty="0">
                <a:ln>
                  <a:noFill/>
                </a:ln>
                <a:solidFill>
                  <a:srgbClr val="325A72"/>
                </a:solidFill>
                <a:effectLst/>
                <a:latin typeface="Corbel" pitchFamily="34" charset="0"/>
                <a:ea typeface="Times New Roman" pitchFamily="18" charset="0"/>
                <a:cs typeface="Courier New" pitchFamily="49" charset="0"/>
              </a:rPr>
              <a:t>Экстремизм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325A72"/>
                </a:solidFill>
                <a:effectLst/>
                <a:latin typeface="Corbe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325A72"/>
                </a:solidFill>
                <a:effectLst/>
                <a:latin typeface="Corbel" pitchFamily="34" charset="0"/>
                <a:ea typeface="Times New Roman" pitchFamily="18" charset="0"/>
                <a:cs typeface="Courier New" pitchFamily="49" charset="0"/>
              </a:rPr>
              <a:t>– 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</a:rPr>
              <a:t>(от лат. </a:t>
            </a:r>
            <a:r>
              <a:rPr lang="ru-RU" sz="2400" dirty="0" err="1">
                <a:solidFill>
                  <a:srgbClr val="325A72"/>
                </a:solidFill>
                <a:latin typeface="Corbel" pitchFamily="34" charset="0"/>
              </a:rPr>
              <a:t>extremus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</a:rPr>
              <a:t> – «крайний») ассоциируется с приверженностью к крайним взглядам и действиям, радикально отрицающим существующие нормы и правила.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325A72"/>
                </a:solidFill>
                <a:latin typeface="Corbel" pitchFamily="34" charset="0"/>
              </a:rPr>
              <a:t>В сущности, </a:t>
            </a:r>
            <a:r>
              <a:rPr lang="ru-RU" sz="2400" b="1" dirty="0">
                <a:solidFill>
                  <a:srgbClr val="325A72"/>
                </a:solidFill>
                <a:latin typeface="Corbel" pitchFamily="34" charset="0"/>
              </a:rPr>
              <a:t>экстремизм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</a:rPr>
              <a:t> является идеологически мотивированным деянием, направленным на достижение конкретной цели в виде посягательства на конституционные основы государственного строя, общественную безопасность или интересы общества, публично совершенное </a:t>
            </a:r>
            <a:r>
              <a:rPr lang="ru-RU" sz="2400" dirty="0" err="1">
                <a:solidFill>
                  <a:srgbClr val="325A72"/>
                </a:solidFill>
                <a:latin typeface="Corbel" pitchFamily="34" charset="0"/>
              </a:rPr>
              <a:t>общеопасным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</a:rPr>
              <a:t> способом.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rgbClr val="325A72"/>
              </a:solidFill>
              <a:effectLst/>
              <a:latin typeface="Corbel" pitchFamily="34" charset="0"/>
              <a:cs typeface="Courier New" pitchFamily="49" charset="0"/>
            </a:endParaRPr>
          </a:p>
        </p:txBody>
      </p:sp>
      <p:pic>
        <p:nvPicPr>
          <p:cNvPr id="1026" name="Picture 2" descr="C:\Users\Olga\Desktop\для ГИП\наклейки терроризму нет\стикеры\экстремизмунет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5206" y="5072074"/>
            <a:ext cx="1581144" cy="1581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071538" y="571480"/>
            <a:ext cx="7272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Административные правонарушения</a:t>
            </a:r>
            <a:endParaRPr lang="ru-RU" sz="24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597666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Статья 20.3</a:t>
            </a:r>
            <a:r>
              <a:rPr lang="en-US" sz="2000" b="1" dirty="0">
                <a:solidFill>
                  <a:srgbClr val="325A72"/>
                </a:solidFill>
                <a:latin typeface="Corbel" pitchFamily="34" charset="0"/>
              </a:rPr>
              <a:t> </a:t>
            </a:r>
            <a:r>
              <a:rPr lang="ru-RU" sz="2000" b="1" dirty="0" err="1">
                <a:solidFill>
                  <a:srgbClr val="325A72"/>
                </a:solidFill>
                <a:latin typeface="Corbel" pitchFamily="34" charset="0"/>
              </a:rPr>
              <a:t>КоАП</a:t>
            </a:r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 РФ</a:t>
            </a:r>
          </a:p>
          <a:p>
            <a:pPr algn="just"/>
            <a:r>
              <a:rPr lang="ru-RU" sz="2000" dirty="0">
                <a:solidFill>
                  <a:srgbClr val="325A72"/>
                </a:solidFill>
                <a:latin typeface="Corbel" pitchFamily="34" charset="0"/>
              </a:rPr>
              <a:t>Пропаганда либо публичное демонстрирование нацистской атрибутики или символики, либо атрибутики или символики экстремистских организаций, либо иных атрибутики или символики, пропаганда либо публичное демонстрирование которых запрещены федеральными законами</a:t>
            </a:r>
          </a:p>
          <a:p>
            <a:pPr algn="just"/>
            <a:endParaRPr lang="ru-RU" sz="1400" dirty="0">
              <a:solidFill>
                <a:srgbClr val="325A72"/>
              </a:solidFill>
              <a:latin typeface="Corbel" pitchFamily="34" charset="0"/>
            </a:endParaRPr>
          </a:p>
          <a:p>
            <a:pPr algn="just"/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Статья 20.29 </a:t>
            </a:r>
            <a:r>
              <a:rPr lang="ru-RU" sz="2000" b="1" dirty="0" err="1">
                <a:solidFill>
                  <a:srgbClr val="325A72"/>
                </a:solidFill>
                <a:latin typeface="Corbel" pitchFamily="34" charset="0"/>
              </a:rPr>
              <a:t>КоАП</a:t>
            </a:r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 РФ</a:t>
            </a:r>
          </a:p>
          <a:p>
            <a:pPr algn="just"/>
            <a:r>
              <a:rPr lang="ru-RU" sz="2000" dirty="0">
                <a:solidFill>
                  <a:srgbClr val="325A72"/>
                </a:solidFill>
                <a:latin typeface="Corbel" pitchFamily="34" charset="0"/>
              </a:rPr>
              <a:t>Производство и распространение экстремистских материалов</a:t>
            </a:r>
          </a:p>
          <a:p>
            <a:pPr algn="just"/>
            <a:endParaRPr lang="ru-RU" sz="1200" b="1" dirty="0">
              <a:solidFill>
                <a:srgbClr val="325A72"/>
              </a:solidFill>
              <a:latin typeface="Corbel" pitchFamily="34" charset="0"/>
            </a:endParaRPr>
          </a:p>
          <a:p>
            <a:pPr algn="just"/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Статья 20.3.1 </a:t>
            </a:r>
            <a:r>
              <a:rPr lang="ru-RU" sz="2000" b="1" dirty="0" err="1">
                <a:solidFill>
                  <a:srgbClr val="325A72"/>
                </a:solidFill>
                <a:latin typeface="Corbel" pitchFamily="34" charset="0"/>
              </a:rPr>
              <a:t>КоАП</a:t>
            </a:r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 РФ</a:t>
            </a:r>
          </a:p>
          <a:p>
            <a:pPr algn="just"/>
            <a:r>
              <a:rPr lang="ru-RU" sz="2000" dirty="0">
                <a:solidFill>
                  <a:srgbClr val="325A72"/>
                </a:solidFill>
                <a:latin typeface="Corbel" pitchFamily="34" charset="0"/>
              </a:rPr>
              <a:t>Возбуждение ненависти либо вражды, а равно унижение человеческого достоинства</a:t>
            </a:r>
          </a:p>
        </p:txBody>
      </p:sp>
      <p:pic>
        <p:nvPicPr>
          <p:cNvPr id="2050" name="Picture 2" descr="C:\Users\Olga\Desktop\unnam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481" y="2285992"/>
            <a:ext cx="2857519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000100" y="571480"/>
            <a:ext cx="72723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Ответственность за правонарушения</a:t>
            </a:r>
            <a:endParaRPr lang="ru-RU" sz="2400" dirty="0">
              <a:solidFill>
                <a:schemeClr val="bg1"/>
              </a:solidFill>
              <a:latin typeface="Corbel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83568" y="2060848"/>
            <a:ext cx="50752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Штраф до </a:t>
            </a:r>
            <a:r>
              <a:rPr lang="ru-RU" sz="28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20 000 </a:t>
            </a:r>
            <a:r>
              <a:rPr lang="ru-RU" sz="28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рублей (для юридических лиц – до 1 </a:t>
            </a:r>
            <a:r>
              <a:rPr lang="ru-RU" sz="2800" dirty="0" err="1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млн</a:t>
            </a:r>
            <a:r>
              <a:rPr lang="ru-RU" sz="28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2800" dirty="0">
              <a:solidFill>
                <a:srgbClr val="325A72"/>
              </a:solidFill>
              <a:latin typeface="Corbe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Обязательные работы на срок до </a:t>
            </a:r>
            <a:r>
              <a:rPr lang="ru-RU" sz="28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100</a:t>
            </a:r>
            <a:r>
              <a:rPr lang="ru-RU" sz="28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часов 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2800" dirty="0">
              <a:solidFill>
                <a:srgbClr val="325A72"/>
              </a:solidFill>
              <a:latin typeface="Corbe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Административные арест до </a:t>
            </a:r>
            <a:r>
              <a:rPr lang="ru-RU" sz="28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15</a:t>
            </a:r>
            <a:r>
              <a:rPr lang="ru-RU" sz="28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суток</a:t>
            </a:r>
          </a:p>
        </p:txBody>
      </p:sp>
      <p:pic>
        <p:nvPicPr>
          <p:cNvPr id="9" name="Picture 2" descr="C:\Users\Olga\Desktop\c40839637dc07751c0c2b118a94f1634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3570" y="1785926"/>
            <a:ext cx="3214710" cy="2142119"/>
          </a:xfrm>
          <a:prstGeom prst="rect">
            <a:avLst/>
          </a:prstGeom>
          <a:noFill/>
        </p:spPr>
      </p:pic>
      <p:pic>
        <p:nvPicPr>
          <p:cNvPr id="10" name="Picture 3" descr="C:\Users\Olga\Desktop\64117623-corrupt-man-behind-the-bars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3929066"/>
            <a:ext cx="2331601" cy="2331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071538" y="571480"/>
            <a:ext cx="7272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Преступления</a:t>
            </a:r>
            <a:endParaRPr lang="ru-RU" sz="24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00808"/>
            <a:ext cx="597666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Статья 280 УК РФ</a:t>
            </a:r>
          </a:p>
          <a:p>
            <a:pPr algn="just"/>
            <a:r>
              <a:rPr lang="ru-RU" sz="2000" dirty="0">
                <a:solidFill>
                  <a:srgbClr val="325A72"/>
                </a:solidFill>
                <a:latin typeface="Corbel" pitchFamily="34" charset="0"/>
              </a:rPr>
              <a:t>Публичные призывы к осуществлению экстремистской деятельности</a:t>
            </a:r>
          </a:p>
          <a:p>
            <a:pPr algn="just"/>
            <a:endParaRPr lang="ru-RU" sz="1200" dirty="0">
              <a:solidFill>
                <a:srgbClr val="325A72"/>
              </a:solidFill>
              <a:latin typeface="Corbel" pitchFamily="34" charset="0"/>
            </a:endParaRPr>
          </a:p>
          <a:p>
            <a:pPr algn="just"/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Статья 282 УК РФ</a:t>
            </a:r>
          </a:p>
          <a:p>
            <a:pPr algn="just"/>
            <a:r>
              <a:rPr lang="ru-RU" sz="2000" dirty="0">
                <a:solidFill>
                  <a:srgbClr val="325A72"/>
                </a:solidFill>
                <a:latin typeface="Corbel" pitchFamily="34" charset="0"/>
              </a:rPr>
              <a:t>Возбуждение ненависти либо вражды, а равно унижение человеческого достоинства</a:t>
            </a:r>
          </a:p>
          <a:p>
            <a:pPr algn="just"/>
            <a:endParaRPr lang="ru-RU" sz="1200" dirty="0">
              <a:solidFill>
                <a:srgbClr val="325A72"/>
              </a:solidFill>
              <a:latin typeface="Corbel" pitchFamily="34" charset="0"/>
            </a:endParaRPr>
          </a:p>
          <a:p>
            <a:pPr algn="just"/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Статья 282.1</a:t>
            </a:r>
            <a:r>
              <a:rPr lang="en-US" sz="2000" b="1" dirty="0">
                <a:solidFill>
                  <a:srgbClr val="325A72"/>
                </a:solidFill>
                <a:latin typeface="Corbel" pitchFamily="34" charset="0"/>
              </a:rPr>
              <a:t> </a:t>
            </a:r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УК РФ</a:t>
            </a:r>
            <a:endParaRPr lang="en-US" sz="2000" b="1" dirty="0">
              <a:solidFill>
                <a:srgbClr val="325A72"/>
              </a:solidFill>
              <a:latin typeface="Corbel" pitchFamily="34" charset="0"/>
            </a:endParaRPr>
          </a:p>
          <a:p>
            <a:pPr algn="just"/>
            <a:r>
              <a:rPr lang="ru-RU" sz="2000" dirty="0">
                <a:solidFill>
                  <a:srgbClr val="325A72"/>
                </a:solidFill>
                <a:latin typeface="Corbel" pitchFamily="34" charset="0"/>
              </a:rPr>
              <a:t>Организация экстремистского сообщества</a:t>
            </a:r>
          </a:p>
          <a:p>
            <a:pPr algn="just"/>
            <a:endParaRPr lang="ru-RU" sz="1400" dirty="0">
              <a:solidFill>
                <a:srgbClr val="325A72"/>
              </a:solidFill>
              <a:latin typeface="Corbel" pitchFamily="34" charset="0"/>
            </a:endParaRPr>
          </a:p>
          <a:p>
            <a:pPr algn="just"/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Статья 282.2 УК РФ</a:t>
            </a:r>
          </a:p>
          <a:p>
            <a:pPr algn="just"/>
            <a:r>
              <a:rPr lang="ru-RU" sz="2000" dirty="0">
                <a:solidFill>
                  <a:srgbClr val="325A72"/>
                </a:solidFill>
                <a:latin typeface="Corbel" pitchFamily="34" charset="0"/>
              </a:rPr>
              <a:t>Организация деятельности экстремистской организации</a:t>
            </a:r>
          </a:p>
          <a:p>
            <a:pPr algn="just"/>
            <a:endParaRPr lang="ru-RU" sz="1400" b="1" dirty="0">
              <a:solidFill>
                <a:srgbClr val="325A72"/>
              </a:solidFill>
              <a:latin typeface="Corbel" pitchFamily="34" charset="0"/>
            </a:endParaRPr>
          </a:p>
          <a:p>
            <a:pPr algn="just"/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Статья 282.3 УК РФ</a:t>
            </a:r>
          </a:p>
          <a:p>
            <a:pPr algn="just"/>
            <a:r>
              <a:rPr lang="ru-RU" sz="2000" dirty="0">
                <a:solidFill>
                  <a:srgbClr val="325A72"/>
                </a:solidFill>
                <a:latin typeface="Corbel" pitchFamily="34" charset="0"/>
              </a:rPr>
              <a:t>Финансирование экстремистской деятельности</a:t>
            </a:r>
          </a:p>
        </p:txBody>
      </p:sp>
      <p:pic>
        <p:nvPicPr>
          <p:cNvPr id="3074" name="Picture 2" descr="C:\Users\Olga\Desktop\unnam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65899" y="2428869"/>
            <a:ext cx="285752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323528" y="2132856"/>
            <a:ext cx="52864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Штраф до 8</a:t>
            </a:r>
            <a:r>
              <a:rPr lang="ru-RU" sz="24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00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тысяч рублей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2400" dirty="0">
              <a:solidFill>
                <a:srgbClr val="325A72"/>
              </a:solidFill>
              <a:latin typeface="Corbe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Обязательные работы до </a:t>
            </a:r>
            <a:r>
              <a:rPr lang="ru-RU" sz="24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480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часов</a:t>
            </a:r>
          </a:p>
          <a:p>
            <a:pPr>
              <a:defRPr/>
            </a:pPr>
            <a:endParaRPr lang="ru-RU" sz="2400" dirty="0">
              <a:solidFill>
                <a:srgbClr val="325A72"/>
              </a:solidFill>
              <a:latin typeface="Corbe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Ограничение свободы до </a:t>
            </a:r>
            <a:r>
              <a:rPr lang="ru-RU" sz="24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2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лет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2400" dirty="0">
              <a:solidFill>
                <a:srgbClr val="325A72"/>
              </a:solidFill>
              <a:latin typeface="Corbe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Принудительные работы до </a:t>
            </a:r>
            <a:r>
              <a:rPr lang="ru-RU" sz="24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5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лет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2400" dirty="0">
              <a:solidFill>
                <a:srgbClr val="325A72"/>
              </a:solidFill>
              <a:latin typeface="Corbe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Лишение свободы до </a:t>
            </a:r>
            <a:r>
              <a:rPr lang="ru-RU" sz="24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15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лет</a:t>
            </a: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642910" y="571480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Ответственность за преступления </a:t>
            </a:r>
          </a:p>
        </p:txBody>
      </p:sp>
      <p:pic>
        <p:nvPicPr>
          <p:cNvPr id="4098" name="Picture 2" descr="C:\Users\Olga\Desktop\c40839637dc07751c0c2b118a94f1634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3570" y="1785926"/>
            <a:ext cx="3214710" cy="2142119"/>
          </a:xfrm>
          <a:prstGeom prst="rect">
            <a:avLst/>
          </a:prstGeom>
          <a:noFill/>
        </p:spPr>
      </p:pic>
      <p:pic>
        <p:nvPicPr>
          <p:cNvPr id="4099" name="Picture 3" descr="C:\Users\Olga\Desktop\64117623-corrupt-man-behind-the-bars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3929066"/>
            <a:ext cx="2331601" cy="2331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627784" y="476672"/>
            <a:ext cx="46751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Виды экстремизма </a:t>
            </a:r>
            <a:endParaRPr lang="ru-RU" sz="3600" dirty="0">
              <a:solidFill>
                <a:schemeClr val="bg1"/>
              </a:solidFill>
              <a:latin typeface="Corbel" pitchFamily="34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1995488" y="1506538"/>
            <a:ext cx="720725" cy="7921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4516438" y="1506538"/>
            <a:ext cx="0" cy="14398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500034" y="2500306"/>
            <a:ext cx="215591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Религиозный</a:t>
            </a:r>
            <a:endParaRPr lang="ru-RU" sz="2600" dirty="0">
              <a:solidFill>
                <a:srgbClr val="325A72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63913" y="3090863"/>
            <a:ext cx="231653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Политический</a:t>
            </a:r>
            <a:endParaRPr lang="ru-RU" sz="2600" dirty="0">
              <a:solidFill>
                <a:srgbClr val="325A72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3463" y="2439988"/>
            <a:ext cx="244483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Национальный</a:t>
            </a:r>
            <a:endParaRPr lang="ru-RU" sz="2600" dirty="0">
              <a:solidFill>
                <a:srgbClr val="325A72"/>
              </a:solidFill>
              <a:latin typeface="Corbe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172200" y="1577975"/>
            <a:ext cx="647700" cy="720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" name="Picture 9" descr="D:\Download\INDONESIA_-_fondamentalisti_assaltano_ok.jpg"/>
          <p:cNvPicPr>
            <a:picLocks noChangeAspect="1" noChangeArrowheads="1"/>
          </p:cNvPicPr>
          <p:nvPr/>
        </p:nvPicPr>
        <p:blipFill>
          <a:blip r:embed="rId2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4464" y="3068960"/>
            <a:ext cx="2550138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10" descr="D:\Download\a7ab424c5a_4442813_12341602.jpg"/>
          <p:cNvPicPr>
            <a:picLocks noChangeAspect="1" noChangeArrowheads="1"/>
          </p:cNvPicPr>
          <p:nvPr/>
        </p:nvPicPr>
        <p:blipFill>
          <a:blip r:embed="rId3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02" y="3786190"/>
            <a:ext cx="2811634" cy="18750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1" descr="D:\Download\01e1b44b007544ebc50decff33713126.jpg"/>
          <p:cNvPicPr>
            <a:picLocks noChangeAspect="1" noChangeArrowheads="1"/>
          </p:cNvPicPr>
          <p:nvPr/>
        </p:nvPicPr>
        <p:blipFill>
          <a:blip r:embed="rId4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36" y="3143248"/>
            <a:ext cx="2376264" cy="15823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71472" y="1643050"/>
            <a:ext cx="81439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b="1" dirty="0">
                <a:solidFill>
                  <a:srgbClr val="325A72"/>
                </a:solidFill>
                <a:latin typeface="Corbel" pitchFamily="34" charset="0"/>
              </a:rPr>
              <a:t>Религиозный экстремизм 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</a:rPr>
              <a:t>– жесткое неприятие идей другой религиозной веры, агрессивное отношение и поведение к иноверцам, стремление к искоренению и устранению представителей иной веры вплоть до физического истребления.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500042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Религиозный экстремизм</a:t>
            </a:r>
          </a:p>
        </p:txBody>
      </p:sp>
      <p:pic>
        <p:nvPicPr>
          <p:cNvPr id="5" name="Picture 3" descr="D:\Download\f529868fc2fb6c89f3a56a409d2b3404-fbpost.jpg"/>
          <p:cNvPicPr>
            <a:picLocks noChangeAspect="1" noChangeArrowheads="1"/>
          </p:cNvPicPr>
          <p:nvPr/>
        </p:nvPicPr>
        <p:blipFill>
          <a:blip r:embed="rId2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789040"/>
            <a:ext cx="3136900" cy="2352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4" descr="D:\Download\al-qaeda-terrorist-attacks-747.jpg"/>
          <p:cNvPicPr>
            <a:picLocks noChangeAspect="1" noChangeArrowheads="1"/>
          </p:cNvPicPr>
          <p:nvPr/>
        </p:nvPicPr>
        <p:blipFill>
          <a:blip r:embed="rId3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6149" y="3771578"/>
            <a:ext cx="3149600" cy="2355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573</Words>
  <Application>Microsoft Office PowerPoint</Application>
  <PresentationFormat>Экран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Corbel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zergend</cp:lastModifiedBy>
  <cp:revision>84</cp:revision>
  <dcterms:created xsi:type="dcterms:W3CDTF">2018-07-25T14:01:04Z</dcterms:created>
  <dcterms:modified xsi:type="dcterms:W3CDTF">2021-10-12T08:46:14Z</dcterms:modified>
</cp:coreProperties>
</file>