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456E-BCF2-4054-91FB-791870B17370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D177-F49C-45B4-BE37-A255C5C9FA0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456E-BCF2-4054-91FB-791870B17370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D177-F49C-45B4-BE37-A255C5C9FA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456E-BCF2-4054-91FB-791870B17370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D177-F49C-45B4-BE37-A255C5C9FA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456E-BCF2-4054-91FB-791870B17370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D177-F49C-45B4-BE37-A255C5C9FA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456E-BCF2-4054-91FB-791870B17370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D177-F49C-45B4-BE37-A255C5C9FA0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456E-BCF2-4054-91FB-791870B17370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D177-F49C-45B4-BE37-A255C5C9FA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456E-BCF2-4054-91FB-791870B17370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D177-F49C-45B4-BE37-A255C5C9FA01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456E-BCF2-4054-91FB-791870B17370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D177-F49C-45B4-BE37-A255C5C9FA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456E-BCF2-4054-91FB-791870B17370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D177-F49C-45B4-BE37-A255C5C9FA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456E-BCF2-4054-91FB-791870B17370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D177-F49C-45B4-BE37-A255C5C9FA01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456E-BCF2-4054-91FB-791870B17370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D177-F49C-45B4-BE37-A255C5C9FA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AD93456E-BCF2-4054-91FB-791870B17370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C8B2D177-F49C-45B4-BE37-A255C5C9FA0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slide" Target="slide4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4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4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slide" Target="slide4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slide" Target="slide4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2" Type="http://schemas.openxmlformats.org/officeDocument/2006/relationships/slide" Target="slide4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slide" Target="slide5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53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53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slide" Target="slide54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56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" Target="slide56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58.xml"/><Relationship Id="rId2" Type="http://schemas.openxmlformats.org/officeDocument/2006/relationships/slide" Target="slide57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" Target="slide59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" Target="slide59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61.xml"/><Relationship Id="rId2" Type="http://schemas.openxmlformats.org/officeDocument/2006/relationships/slide" Target="slide6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" Target="slide62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" Target="slide62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dirty="0" smtClean="0"/>
              <a:t>Гласные в суффиксах причастий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Тест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012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540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>Это неправильный ответ</a:t>
            </a:r>
            <a:br>
              <a:rPr lang="ru-RU" sz="6000" dirty="0" smtClean="0"/>
            </a:br>
            <a:r>
              <a:rPr lang="ru-RU" sz="4400" dirty="0" err="1" smtClean="0"/>
              <a:t>бре</a:t>
            </a:r>
            <a:r>
              <a:rPr lang="ru-RU" sz="4400" u="sng" dirty="0" err="1" smtClean="0">
                <a:solidFill>
                  <a:schemeClr val="accent1">
                    <a:lumMod val="75000"/>
                  </a:schemeClr>
                </a:solidFill>
              </a:rPr>
              <a:t>Ю</a:t>
            </a:r>
            <a:r>
              <a:rPr lang="ru-RU" sz="4400" dirty="0" err="1" smtClean="0"/>
              <a:t>щий</a:t>
            </a:r>
            <a:r>
              <a:rPr lang="ru-RU" sz="4400" dirty="0" smtClean="0"/>
              <a:t> </a:t>
            </a:r>
            <a:r>
              <a:rPr lang="ru-RU" sz="4400" dirty="0"/>
              <a:t>(бороду</a:t>
            </a:r>
            <a:r>
              <a:rPr lang="ru-RU" sz="4400" dirty="0" smtClean="0"/>
              <a:t>)</a:t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/>
              <a:t>Д/з: повтори § 136</a:t>
            </a: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>
                <a:hlinkClick r:id="rId2" action="ppaction://hlinksldjump"/>
              </a:rPr>
              <a:t>Далее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80694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554416" cy="3240360"/>
          </a:xfrm>
        </p:spPr>
        <p:txBody>
          <a:bodyPr/>
          <a:lstStyle/>
          <a:p>
            <a:pPr algn="ctr"/>
            <a:r>
              <a:rPr lang="ru-RU" dirty="0" smtClean="0"/>
              <a:t>4. </a:t>
            </a:r>
            <a:r>
              <a:rPr lang="ru-RU" dirty="0" err="1" smtClean="0"/>
              <a:t>брош</a:t>
            </a:r>
            <a:r>
              <a:rPr lang="ru-RU" dirty="0" smtClean="0"/>
              <a:t>…</a:t>
            </a:r>
            <a:r>
              <a:rPr lang="ru-RU" dirty="0" err="1" smtClean="0"/>
              <a:t>нный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4149080"/>
            <a:ext cx="7543800" cy="2302024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ru-RU" sz="5400" dirty="0"/>
          </a:p>
          <a:p>
            <a:pPr marL="0" indent="0" algn="ctr">
              <a:buNone/>
            </a:pP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904606"/>
              </p:ext>
            </p:extLst>
          </p:nvPr>
        </p:nvGraphicFramePr>
        <p:xfrm>
          <a:off x="1619672" y="4293096"/>
          <a:ext cx="6096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hlinkClick r:id="rId2" action="ppaction://hlinksldjump"/>
                        </a:rPr>
                        <a:t>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hlinkClick r:id="rId3" action="ppaction://hlinksldjump"/>
                        </a:rPr>
                        <a:t>и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27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5400600"/>
          </a:xfrm>
        </p:spPr>
        <p:txBody>
          <a:bodyPr/>
          <a:lstStyle/>
          <a:p>
            <a:pPr algn="ctr"/>
            <a:r>
              <a:rPr lang="ru-RU" dirty="0" smtClean="0"/>
              <a:t>Это правильный ответ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760239"/>
              </p:ext>
            </p:extLst>
          </p:nvPr>
        </p:nvGraphicFramePr>
        <p:xfrm>
          <a:off x="1547664" y="4149080"/>
          <a:ext cx="6096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hlinkClick r:id="rId2" action="ppaction://hlinksldjump"/>
                        </a:rPr>
                        <a:t>Далее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988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540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>Это неправильный ответ</a:t>
            </a:r>
            <a:br>
              <a:rPr lang="ru-RU" sz="6000" dirty="0" smtClean="0"/>
            </a:br>
            <a:r>
              <a:rPr lang="ru-RU" sz="4400" dirty="0" err="1" smtClean="0"/>
              <a:t>брош</a:t>
            </a:r>
            <a:r>
              <a:rPr lang="ru-RU" sz="4400" u="sng" dirty="0" err="1">
                <a:solidFill>
                  <a:schemeClr val="accent1">
                    <a:lumMod val="75000"/>
                  </a:schemeClr>
                </a:solidFill>
              </a:rPr>
              <a:t>Е</a:t>
            </a:r>
            <a:r>
              <a:rPr lang="ru-RU" sz="4400" dirty="0" err="1" smtClean="0"/>
              <a:t>нный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/>
              <a:t>Д/з: повтори § 138</a:t>
            </a: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>
                <a:hlinkClick r:id="rId2" action="ppaction://hlinksldjump"/>
              </a:rPr>
              <a:t>Далее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01068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554416" cy="3240360"/>
          </a:xfrm>
        </p:spPr>
        <p:txBody>
          <a:bodyPr/>
          <a:lstStyle/>
          <a:p>
            <a:pPr algn="ctr"/>
            <a:r>
              <a:rPr lang="ru-RU" dirty="0" smtClean="0"/>
              <a:t>5. буксиру…</a:t>
            </a:r>
            <a:r>
              <a:rPr lang="ru-RU" dirty="0" err="1" smtClean="0"/>
              <a:t>мый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564904"/>
            <a:ext cx="7543800" cy="388620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ru-RU" sz="5400" dirty="0"/>
          </a:p>
          <a:p>
            <a:pPr marL="0" indent="0" algn="ctr">
              <a:buNone/>
            </a:pP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977481"/>
              </p:ext>
            </p:extLst>
          </p:nvPr>
        </p:nvGraphicFramePr>
        <p:xfrm>
          <a:off x="1619672" y="4293096"/>
          <a:ext cx="6096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hlinkClick r:id="rId2" action="ppaction://hlinksldjump"/>
                        </a:rPr>
                        <a:t>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hlinkClick r:id="rId3" action="ppaction://hlinksldjump"/>
                        </a:rPr>
                        <a:t>и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63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5400600"/>
          </a:xfrm>
        </p:spPr>
        <p:txBody>
          <a:bodyPr/>
          <a:lstStyle/>
          <a:p>
            <a:pPr algn="ctr"/>
            <a:r>
              <a:rPr lang="ru-RU" dirty="0" smtClean="0"/>
              <a:t>Это правильный ответ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005668"/>
              </p:ext>
            </p:extLst>
          </p:nvPr>
        </p:nvGraphicFramePr>
        <p:xfrm>
          <a:off x="1547664" y="4149080"/>
          <a:ext cx="6096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hlinkClick r:id="rId2" action="ppaction://hlinksldjump"/>
                        </a:rPr>
                        <a:t>Далее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428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540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>Это неправильный ответ</a:t>
            </a:r>
            <a:br>
              <a:rPr lang="ru-RU" sz="6000" dirty="0" smtClean="0"/>
            </a:br>
            <a:r>
              <a:rPr lang="ru-RU" sz="4400" dirty="0" err="1" smtClean="0"/>
              <a:t>буксиру</a:t>
            </a:r>
            <a:r>
              <a:rPr lang="ru-RU" sz="4400" u="sng" dirty="0" err="1" smtClean="0">
                <a:solidFill>
                  <a:schemeClr val="accent1">
                    <a:lumMod val="50000"/>
                  </a:schemeClr>
                </a:solidFill>
              </a:rPr>
              <a:t>Е</a:t>
            </a:r>
            <a:r>
              <a:rPr lang="ru-RU" sz="4400" dirty="0" err="1" smtClean="0"/>
              <a:t>мый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/>
              <a:t>Д/з: повтори § 137</a:t>
            </a: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>
                <a:hlinkClick r:id="rId2" action="ppaction://hlinksldjump"/>
              </a:rPr>
              <a:t>Далее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65090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554416" cy="3240360"/>
          </a:xfrm>
        </p:spPr>
        <p:txBody>
          <a:bodyPr/>
          <a:lstStyle/>
          <a:p>
            <a:pPr algn="ctr"/>
            <a:r>
              <a:rPr lang="ru-RU" dirty="0" smtClean="0"/>
              <a:t>6. </a:t>
            </a:r>
            <a:r>
              <a:rPr lang="ru-RU" dirty="0" err="1" smtClean="0"/>
              <a:t>вдохновля</a:t>
            </a:r>
            <a:r>
              <a:rPr lang="ru-RU" dirty="0" smtClean="0"/>
              <a:t>…</a:t>
            </a:r>
            <a:r>
              <a:rPr lang="ru-RU" dirty="0" err="1" smtClean="0"/>
              <a:t>мый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564904"/>
            <a:ext cx="7543800" cy="388620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ru-RU" sz="5400" dirty="0"/>
          </a:p>
          <a:p>
            <a:pPr marL="0" indent="0" algn="ctr">
              <a:buNone/>
            </a:pP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56203"/>
              </p:ext>
            </p:extLst>
          </p:nvPr>
        </p:nvGraphicFramePr>
        <p:xfrm>
          <a:off x="1619672" y="4293096"/>
          <a:ext cx="6096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hlinkClick r:id="rId2" action="ppaction://hlinksldjump"/>
                        </a:rPr>
                        <a:t>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hlinkClick r:id="rId3" action="ppaction://hlinksldjump"/>
                        </a:rPr>
                        <a:t>и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047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5400600"/>
          </a:xfrm>
        </p:spPr>
        <p:txBody>
          <a:bodyPr/>
          <a:lstStyle/>
          <a:p>
            <a:pPr algn="ctr"/>
            <a:r>
              <a:rPr lang="ru-RU" dirty="0" smtClean="0"/>
              <a:t>Это правильный ответ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85699"/>
              </p:ext>
            </p:extLst>
          </p:nvPr>
        </p:nvGraphicFramePr>
        <p:xfrm>
          <a:off x="1475656" y="4005064"/>
          <a:ext cx="6096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hlinkClick r:id="rId2" action="ppaction://hlinksldjump"/>
                        </a:rPr>
                        <a:t>Далее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117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540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>Это неправильный ответ</a:t>
            </a:r>
            <a:br>
              <a:rPr lang="ru-RU" sz="6000" dirty="0" smtClean="0"/>
            </a:br>
            <a:r>
              <a:rPr lang="ru-RU" sz="4400" dirty="0" err="1" smtClean="0"/>
              <a:t>вдохновля</a:t>
            </a:r>
            <a:r>
              <a:rPr lang="ru-RU" sz="4400" u="sng" dirty="0" err="1">
                <a:solidFill>
                  <a:schemeClr val="accent1">
                    <a:lumMod val="50000"/>
                  </a:schemeClr>
                </a:solidFill>
              </a:rPr>
              <a:t>Е</a:t>
            </a:r>
            <a:r>
              <a:rPr lang="ru-RU" sz="4400" dirty="0" err="1" smtClean="0"/>
              <a:t>мый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/>
              <a:t>Д/з: повтори § 137</a:t>
            </a: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>
                <a:hlinkClick r:id="rId2" action="ppaction://hlinksldjump"/>
              </a:rPr>
              <a:t>Далее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05331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554416" cy="3240360"/>
          </a:xfrm>
        </p:spPr>
        <p:txBody>
          <a:bodyPr/>
          <a:lstStyle/>
          <a:p>
            <a:pPr algn="ctr"/>
            <a:r>
              <a:rPr lang="ru-RU" dirty="0" smtClean="0"/>
              <a:t>1. барабан…</a:t>
            </a:r>
            <a:r>
              <a:rPr lang="ru-RU" dirty="0" err="1" smtClean="0"/>
              <a:t>щий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4149080"/>
            <a:ext cx="7543800" cy="2302024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ru-RU" sz="5400" b="1" dirty="0"/>
          </a:p>
          <a:p>
            <a:pPr marL="0" indent="0" algn="ctr">
              <a:buNone/>
            </a:pP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649306"/>
              </p:ext>
            </p:extLst>
          </p:nvPr>
        </p:nvGraphicFramePr>
        <p:xfrm>
          <a:off x="1619672" y="4293096"/>
          <a:ext cx="6096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hlinkClick r:id="rId2" action="ppaction://hlinksldjump"/>
                        </a:rPr>
                        <a:t>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hlinkClick r:id="rId3" action="ppaction://hlinksldjump"/>
                        </a:rPr>
                        <a:t>и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866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554416" cy="3240360"/>
          </a:xfrm>
        </p:spPr>
        <p:txBody>
          <a:bodyPr/>
          <a:lstStyle/>
          <a:p>
            <a:pPr algn="ctr"/>
            <a:r>
              <a:rPr lang="ru-RU" dirty="0" smtClean="0"/>
              <a:t>7. </a:t>
            </a:r>
            <a:r>
              <a:rPr lang="ru-RU" dirty="0" err="1" smtClean="0"/>
              <a:t>взлеле</a:t>
            </a:r>
            <a:r>
              <a:rPr lang="ru-RU" dirty="0" smtClean="0"/>
              <a:t>…</a:t>
            </a:r>
            <a:r>
              <a:rPr lang="ru-RU" dirty="0" err="1" smtClean="0"/>
              <a:t>вший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564904"/>
            <a:ext cx="7543800" cy="388620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ru-RU" sz="5400" dirty="0"/>
          </a:p>
          <a:p>
            <a:pPr marL="0" indent="0" algn="ctr">
              <a:buNone/>
            </a:pP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989103"/>
              </p:ext>
            </p:extLst>
          </p:nvPr>
        </p:nvGraphicFramePr>
        <p:xfrm>
          <a:off x="1619672" y="4293096"/>
          <a:ext cx="6096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hlinkClick r:id="rId2" action="ppaction://hlinksldjump"/>
                        </a:rPr>
                        <a:t>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hlinkClick r:id="rId3" action="ppaction://hlinksldjump"/>
                        </a:rPr>
                        <a:t>и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794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5400600"/>
          </a:xfrm>
        </p:spPr>
        <p:txBody>
          <a:bodyPr/>
          <a:lstStyle/>
          <a:p>
            <a:pPr algn="ctr"/>
            <a:r>
              <a:rPr lang="ru-RU" dirty="0" smtClean="0"/>
              <a:t>Это правильный ответ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234252"/>
              </p:ext>
            </p:extLst>
          </p:nvPr>
        </p:nvGraphicFramePr>
        <p:xfrm>
          <a:off x="1475656" y="4005064"/>
          <a:ext cx="6096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hlinkClick r:id="rId2" action="ppaction://hlinksldjump"/>
                        </a:rPr>
                        <a:t>Далее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508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540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>Это неправильный ответ</a:t>
            </a:r>
            <a:br>
              <a:rPr lang="ru-RU" sz="6000" dirty="0" smtClean="0"/>
            </a:br>
            <a:r>
              <a:rPr lang="ru-RU" sz="4400" dirty="0" err="1" smtClean="0"/>
              <a:t>взлеле</a:t>
            </a:r>
            <a:r>
              <a:rPr lang="ru-RU" sz="4400" u="sng" dirty="0" err="1" smtClean="0">
                <a:solidFill>
                  <a:schemeClr val="accent1">
                    <a:lumMod val="50000"/>
                  </a:schemeClr>
                </a:solidFill>
              </a:rPr>
              <a:t>Я</a:t>
            </a:r>
            <a:r>
              <a:rPr lang="ru-RU" sz="4400" dirty="0" err="1" smtClean="0"/>
              <a:t>вший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/>
              <a:t>Д/з: повтори § 136</a:t>
            </a: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>
                <a:hlinkClick r:id="rId2" action="ppaction://hlinksldjump"/>
              </a:rPr>
              <a:t>Далее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08141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554416" cy="3240360"/>
          </a:xfrm>
        </p:spPr>
        <p:txBody>
          <a:bodyPr/>
          <a:lstStyle/>
          <a:p>
            <a:pPr algn="ctr"/>
            <a:r>
              <a:rPr lang="ru-RU" dirty="0" smtClean="0"/>
              <a:t>8. </a:t>
            </a:r>
            <a:r>
              <a:rPr lang="ru-RU" dirty="0" err="1" smtClean="0"/>
              <a:t>взлеле</a:t>
            </a:r>
            <a:r>
              <a:rPr lang="ru-RU" dirty="0" smtClean="0"/>
              <a:t>…</a:t>
            </a:r>
            <a:r>
              <a:rPr lang="ru-RU" dirty="0" err="1" smtClean="0"/>
              <a:t>нный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564904"/>
            <a:ext cx="7543800" cy="388620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ru-RU" sz="5400" dirty="0"/>
          </a:p>
          <a:p>
            <a:pPr marL="0" indent="0" algn="ctr">
              <a:buNone/>
            </a:pP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962822"/>
              </p:ext>
            </p:extLst>
          </p:nvPr>
        </p:nvGraphicFramePr>
        <p:xfrm>
          <a:off x="1619672" y="4293096"/>
          <a:ext cx="6096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hlinkClick r:id="rId2" action="ppaction://hlinksldjump"/>
                        </a:rPr>
                        <a:t>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hlinkClick r:id="rId3" action="ppaction://hlinksldjump"/>
                        </a:rPr>
                        <a:t>е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46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5400600"/>
          </a:xfrm>
        </p:spPr>
        <p:txBody>
          <a:bodyPr/>
          <a:lstStyle/>
          <a:p>
            <a:pPr algn="ctr"/>
            <a:r>
              <a:rPr lang="ru-RU" dirty="0" smtClean="0"/>
              <a:t>Это правильный ответ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528746"/>
              </p:ext>
            </p:extLst>
          </p:nvPr>
        </p:nvGraphicFramePr>
        <p:xfrm>
          <a:off x="1475656" y="3933056"/>
          <a:ext cx="6096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hlinkClick r:id="rId2" action="ppaction://hlinksldjump"/>
                        </a:rPr>
                        <a:t>Далее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719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540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>Это неправильный ответ</a:t>
            </a:r>
            <a:br>
              <a:rPr lang="ru-RU" sz="6000" dirty="0" smtClean="0"/>
            </a:br>
            <a:r>
              <a:rPr lang="ru-RU" sz="4400" dirty="0" err="1" smtClean="0"/>
              <a:t>взлеле</a:t>
            </a:r>
            <a:r>
              <a:rPr lang="ru-RU" sz="4400" u="sng" dirty="0" err="1" smtClean="0">
                <a:solidFill>
                  <a:schemeClr val="accent1">
                    <a:lumMod val="50000"/>
                  </a:schemeClr>
                </a:solidFill>
              </a:rPr>
              <a:t>Я</a:t>
            </a:r>
            <a:r>
              <a:rPr lang="ru-RU" sz="4400" dirty="0" err="1" smtClean="0"/>
              <a:t>нный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/>
              <a:t>Д/з: повтори § 138</a:t>
            </a: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>
                <a:hlinkClick r:id="rId2" action="ppaction://hlinksldjump"/>
              </a:rPr>
              <a:t>Далее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16383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554416" cy="3240360"/>
          </a:xfrm>
        </p:spPr>
        <p:txBody>
          <a:bodyPr/>
          <a:lstStyle/>
          <a:p>
            <a:pPr algn="ctr"/>
            <a:r>
              <a:rPr lang="ru-RU" dirty="0" smtClean="0"/>
              <a:t>9. вид…</a:t>
            </a:r>
            <a:r>
              <a:rPr lang="ru-RU" dirty="0" err="1" smtClean="0"/>
              <a:t>вший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564904"/>
            <a:ext cx="7543800" cy="388620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ru-RU" sz="5400" dirty="0"/>
          </a:p>
          <a:p>
            <a:pPr marL="0" indent="0" algn="ctr">
              <a:buNone/>
            </a:pP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015937"/>
              </p:ext>
            </p:extLst>
          </p:nvPr>
        </p:nvGraphicFramePr>
        <p:xfrm>
          <a:off x="1619672" y="4293096"/>
          <a:ext cx="6096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hlinkClick r:id="rId2" action="ppaction://hlinksldjump"/>
                        </a:rPr>
                        <a:t>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hlinkClick r:id="rId3" action="ppaction://hlinksldjump"/>
                        </a:rPr>
                        <a:t>и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863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5400600"/>
          </a:xfrm>
        </p:spPr>
        <p:txBody>
          <a:bodyPr/>
          <a:lstStyle/>
          <a:p>
            <a:pPr algn="ctr"/>
            <a:r>
              <a:rPr lang="ru-RU" dirty="0" smtClean="0"/>
              <a:t>Это правильный ответ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755862"/>
              </p:ext>
            </p:extLst>
          </p:nvPr>
        </p:nvGraphicFramePr>
        <p:xfrm>
          <a:off x="1475656" y="4077072"/>
          <a:ext cx="6096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hlinkClick r:id="rId2" action="ppaction://hlinksldjump"/>
                        </a:rPr>
                        <a:t>Далее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700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540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>Это неправильный ответ</a:t>
            </a:r>
            <a:br>
              <a:rPr lang="ru-RU" sz="6000" dirty="0" smtClean="0"/>
            </a:br>
            <a:r>
              <a:rPr lang="ru-RU" sz="4400" dirty="0" err="1" smtClean="0"/>
              <a:t>вид</a:t>
            </a:r>
            <a:r>
              <a:rPr lang="ru-RU" sz="4400" u="sng" dirty="0" err="1" smtClean="0">
                <a:solidFill>
                  <a:schemeClr val="accent1">
                    <a:lumMod val="50000"/>
                  </a:schemeClr>
                </a:solidFill>
              </a:rPr>
              <a:t>Е</a:t>
            </a:r>
            <a:r>
              <a:rPr lang="ru-RU" sz="4400" dirty="0" err="1" smtClean="0"/>
              <a:t>вший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/>
              <a:t>Д/з: повтори § 136</a:t>
            </a: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>
                <a:hlinkClick r:id="rId2" action="ppaction://hlinksldjump"/>
              </a:rPr>
              <a:t>Далее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409442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554416" cy="3240360"/>
          </a:xfrm>
        </p:spPr>
        <p:txBody>
          <a:bodyPr/>
          <a:lstStyle/>
          <a:p>
            <a:pPr algn="ctr"/>
            <a:r>
              <a:rPr lang="ru-RU" dirty="0" smtClean="0"/>
              <a:t>10. вид…</a:t>
            </a:r>
            <a:r>
              <a:rPr lang="ru-RU" dirty="0" err="1" smtClean="0"/>
              <a:t>мый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564904"/>
            <a:ext cx="7543800" cy="388620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ru-RU" sz="5400" dirty="0"/>
          </a:p>
          <a:p>
            <a:pPr marL="0" indent="0" algn="ctr">
              <a:buNone/>
            </a:pP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413261"/>
              </p:ext>
            </p:extLst>
          </p:nvPr>
        </p:nvGraphicFramePr>
        <p:xfrm>
          <a:off x="1619672" y="4293096"/>
          <a:ext cx="6096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hlinkClick r:id="rId2" action="ppaction://hlinksldjump"/>
                        </a:rPr>
                        <a:t>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hlinkClick r:id="rId3" action="ppaction://hlinksldjump"/>
                        </a:rPr>
                        <a:t>и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463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5400600"/>
          </a:xfrm>
        </p:spPr>
        <p:txBody>
          <a:bodyPr/>
          <a:lstStyle/>
          <a:p>
            <a:pPr algn="ctr"/>
            <a:r>
              <a:rPr lang="ru-RU" dirty="0" smtClean="0"/>
              <a:t>Это правильный ответ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138315"/>
              </p:ext>
            </p:extLst>
          </p:nvPr>
        </p:nvGraphicFramePr>
        <p:xfrm>
          <a:off x="1475656" y="4077072"/>
          <a:ext cx="6096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hlinkClick r:id="rId2" action="ppaction://hlinksldjump"/>
                        </a:rPr>
                        <a:t>Далее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176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5400600"/>
          </a:xfrm>
        </p:spPr>
        <p:txBody>
          <a:bodyPr/>
          <a:lstStyle/>
          <a:p>
            <a:pPr algn="ctr"/>
            <a:r>
              <a:rPr lang="ru-RU" dirty="0" smtClean="0"/>
              <a:t>Это правильный ответ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392367"/>
              </p:ext>
            </p:extLst>
          </p:nvPr>
        </p:nvGraphicFramePr>
        <p:xfrm>
          <a:off x="1475656" y="3933056"/>
          <a:ext cx="6096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hlinkClick r:id="rId2" action="ppaction://hlinksldjump"/>
                        </a:rPr>
                        <a:t>Далее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549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540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>Это неправильный ответ</a:t>
            </a:r>
            <a:br>
              <a:rPr lang="ru-RU" sz="6000" dirty="0" smtClean="0"/>
            </a:br>
            <a:r>
              <a:rPr lang="ru-RU" sz="4400" dirty="0" err="1" smtClean="0"/>
              <a:t>вид</a:t>
            </a:r>
            <a:r>
              <a:rPr lang="ru-RU" sz="4400" u="sng" dirty="0" err="1" smtClean="0">
                <a:solidFill>
                  <a:schemeClr val="accent1">
                    <a:lumMod val="50000"/>
                  </a:schemeClr>
                </a:solidFill>
              </a:rPr>
              <a:t>И</a:t>
            </a:r>
            <a:r>
              <a:rPr lang="ru-RU" sz="4400" dirty="0" err="1" smtClean="0"/>
              <a:t>мый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/>
              <a:t>Д/з: повтори § 137</a:t>
            </a: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>
                <a:hlinkClick r:id="rId2" action="ppaction://hlinksldjump"/>
              </a:rPr>
              <a:t>Далее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3718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554416" cy="3240360"/>
          </a:xfrm>
        </p:spPr>
        <p:txBody>
          <a:bodyPr/>
          <a:lstStyle/>
          <a:p>
            <a:pPr algn="ctr"/>
            <a:r>
              <a:rPr lang="ru-RU" dirty="0" smtClean="0"/>
              <a:t>11. вид…</a:t>
            </a:r>
            <a:r>
              <a:rPr lang="ru-RU" dirty="0" err="1" smtClean="0"/>
              <a:t>щий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564904"/>
            <a:ext cx="7543800" cy="388620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ru-RU" sz="5400" dirty="0"/>
          </a:p>
          <a:p>
            <a:pPr marL="0" indent="0" algn="ctr">
              <a:buNone/>
            </a:pP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573119"/>
              </p:ext>
            </p:extLst>
          </p:nvPr>
        </p:nvGraphicFramePr>
        <p:xfrm>
          <a:off x="1619672" y="4293096"/>
          <a:ext cx="6096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hlinkClick r:id="rId2" action="ppaction://hlinksldjump"/>
                        </a:rPr>
                        <a:t>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hlinkClick r:id="rId3" action="ppaction://hlinksldjump"/>
                        </a:rPr>
                        <a:t>и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996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5400600"/>
          </a:xfrm>
        </p:spPr>
        <p:txBody>
          <a:bodyPr/>
          <a:lstStyle/>
          <a:p>
            <a:pPr algn="ctr"/>
            <a:r>
              <a:rPr lang="ru-RU" dirty="0" smtClean="0"/>
              <a:t>Это правильный ответ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hlinkClick r:id="rId2" action="ppaction://hlinksldjump"/>
              </a:rPr>
              <a:t>Далее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604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540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>Это неправильный </a:t>
            </a:r>
            <a:r>
              <a:rPr lang="ru-RU" sz="6000" dirty="0"/>
              <a:t>ответ</a:t>
            </a:r>
            <a:br>
              <a:rPr lang="ru-RU" sz="6000" dirty="0"/>
            </a:br>
            <a:r>
              <a:rPr lang="ru-RU" sz="4400" dirty="0" err="1" smtClean="0"/>
              <a:t>вид</a:t>
            </a:r>
            <a:r>
              <a:rPr lang="ru-RU" sz="4400" u="sng" dirty="0" err="1" smtClean="0">
                <a:solidFill>
                  <a:schemeClr val="accent1">
                    <a:lumMod val="75000"/>
                  </a:schemeClr>
                </a:solidFill>
              </a:rPr>
              <a:t>Я</a:t>
            </a:r>
            <a:r>
              <a:rPr lang="ru-RU" sz="4400" dirty="0" err="1" smtClean="0"/>
              <a:t>щий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/>
              <a:t>Д/з: повтори § </a:t>
            </a:r>
            <a:r>
              <a:rPr lang="ru-RU" sz="4400" dirty="0" smtClean="0"/>
              <a:t>136</a:t>
            </a: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>
                <a:hlinkClick r:id="rId2" action="ppaction://hlinksldjump"/>
              </a:rPr>
              <a:t>Далее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58617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554416" cy="3240360"/>
          </a:xfrm>
        </p:spPr>
        <p:txBody>
          <a:bodyPr/>
          <a:lstStyle/>
          <a:p>
            <a:pPr algn="ctr"/>
            <a:r>
              <a:rPr lang="ru-RU" dirty="0" smtClean="0"/>
              <a:t>12. </a:t>
            </a:r>
            <a:r>
              <a:rPr lang="ru-RU" dirty="0" err="1" smtClean="0"/>
              <a:t>возглавл</a:t>
            </a:r>
            <a:r>
              <a:rPr lang="ru-RU" dirty="0" smtClean="0"/>
              <a:t>…</a:t>
            </a:r>
            <a:r>
              <a:rPr lang="ru-RU" dirty="0" err="1" smtClean="0"/>
              <a:t>нный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4149080"/>
            <a:ext cx="7543800" cy="2302024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ru-RU" sz="5400" dirty="0"/>
          </a:p>
          <a:p>
            <a:pPr marL="0" indent="0" algn="ctr">
              <a:buNone/>
            </a:pP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952421"/>
              </p:ext>
            </p:extLst>
          </p:nvPr>
        </p:nvGraphicFramePr>
        <p:xfrm>
          <a:off x="1619672" y="4293096"/>
          <a:ext cx="6096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hlinkClick r:id="rId2" action="ppaction://hlinksldjump"/>
                        </a:rPr>
                        <a:t>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hlinkClick r:id="rId3" action="ppaction://hlinksldjump"/>
                        </a:rPr>
                        <a:t>и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069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5400600"/>
          </a:xfrm>
        </p:spPr>
        <p:txBody>
          <a:bodyPr/>
          <a:lstStyle/>
          <a:p>
            <a:pPr algn="ctr"/>
            <a:r>
              <a:rPr lang="ru-RU" dirty="0" smtClean="0"/>
              <a:t>Это правильный ответ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hlinkClick r:id="rId2" action="ppaction://hlinksldjump"/>
              </a:rPr>
              <a:t>Далее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216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540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>Это неправильный </a:t>
            </a:r>
            <a:r>
              <a:rPr lang="ru-RU" sz="6000" dirty="0"/>
              <a:t>ответ</a:t>
            </a:r>
            <a:br>
              <a:rPr lang="ru-RU" sz="6000" dirty="0"/>
            </a:br>
            <a:r>
              <a:rPr lang="ru-RU" sz="4400" dirty="0" err="1" smtClean="0"/>
              <a:t>возглавл</a:t>
            </a:r>
            <a:r>
              <a:rPr lang="ru-RU" sz="4400" u="sng" dirty="0" err="1" smtClean="0">
                <a:solidFill>
                  <a:schemeClr val="accent1">
                    <a:lumMod val="75000"/>
                  </a:schemeClr>
                </a:solidFill>
              </a:rPr>
              <a:t>Е</a:t>
            </a:r>
            <a:r>
              <a:rPr lang="ru-RU" sz="4400" dirty="0" err="1" smtClean="0"/>
              <a:t>нный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/>
              <a:t>Д/з: повтори § </a:t>
            </a:r>
            <a:r>
              <a:rPr lang="ru-RU" sz="4400" dirty="0" smtClean="0"/>
              <a:t>138</a:t>
            </a: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>
                <a:hlinkClick r:id="rId2" action="ppaction://hlinksldjump"/>
              </a:rPr>
              <a:t>Далее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36899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554416" cy="3240360"/>
          </a:xfrm>
        </p:spPr>
        <p:txBody>
          <a:bodyPr/>
          <a:lstStyle/>
          <a:p>
            <a:pPr algn="ctr"/>
            <a:r>
              <a:rPr lang="ru-RU" dirty="0" smtClean="0"/>
              <a:t>13. </a:t>
            </a:r>
            <a:r>
              <a:rPr lang="ru-RU" dirty="0" err="1" smtClean="0"/>
              <a:t>возмущ</a:t>
            </a:r>
            <a:r>
              <a:rPr lang="ru-RU" dirty="0" smtClean="0"/>
              <a:t>…</a:t>
            </a:r>
            <a:r>
              <a:rPr lang="ru-RU" dirty="0" err="1" smtClean="0"/>
              <a:t>нный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4149080"/>
            <a:ext cx="7543800" cy="2302024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ru-RU" sz="5400" dirty="0"/>
          </a:p>
          <a:p>
            <a:pPr marL="0" indent="0" algn="ctr">
              <a:buNone/>
            </a:pP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299884"/>
              </p:ext>
            </p:extLst>
          </p:nvPr>
        </p:nvGraphicFramePr>
        <p:xfrm>
          <a:off x="1619672" y="4293096"/>
          <a:ext cx="6096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hlinkClick r:id="rId2" action="ppaction://hlinksldjump"/>
                        </a:rPr>
                        <a:t>о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hlinkClick r:id="rId3" action="ppaction://hlinksldjump"/>
                        </a:rPr>
                        <a:t>ё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44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5400600"/>
          </a:xfrm>
        </p:spPr>
        <p:txBody>
          <a:bodyPr/>
          <a:lstStyle/>
          <a:p>
            <a:pPr algn="ctr"/>
            <a:r>
              <a:rPr lang="ru-RU" dirty="0" smtClean="0"/>
              <a:t>Это правильный ответ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hlinkClick r:id="rId2" action="ppaction://hlinksldjump"/>
              </a:rPr>
              <a:t>Далее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883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540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>Это неправильный ответ</a:t>
            </a:r>
            <a:br>
              <a:rPr lang="ru-RU" sz="6000" dirty="0" smtClean="0"/>
            </a:br>
            <a:r>
              <a:rPr lang="ru-RU" sz="4400" dirty="0" err="1" smtClean="0"/>
              <a:t>барабан</a:t>
            </a:r>
            <a:r>
              <a:rPr lang="ru-RU" sz="4400" u="sng" dirty="0" err="1" smtClean="0">
                <a:solidFill>
                  <a:schemeClr val="accent1">
                    <a:lumMod val="75000"/>
                  </a:schemeClr>
                </a:solidFill>
              </a:rPr>
              <a:t>Я</a:t>
            </a:r>
            <a:r>
              <a:rPr lang="ru-RU" sz="4400" dirty="0" err="1" smtClean="0"/>
              <a:t>щий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4400" dirty="0" smtClean="0"/>
              <a:t>Д/з: повтори § 136</a:t>
            </a: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>
                <a:hlinkClick r:id="rId2" action="ppaction://hlinksldjump"/>
              </a:rPr>
              <a:t>Далее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97119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540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>Это неправильный </a:t>
            </a:r>
            <a:r>
              <a:rPr lang="ru-RU" sz="6000" dirty="0"/>
              <a:t>ответ</a:t>
            </a:r>
            <a:br>
              <a:rPr lang="ru-RU" sz="6000" dirty="0"/>
            </a:br>
            <a:r>
              <a:rPr lang="ru-RU" sz="4400" dirty="0" err="1" smtClean="0"/>
              <a:t>возмущ</a:t>
            </a:r>
            <a:r>
              <a:rPr lang="ru-RU" sz="4400" u="sng" dirty="0" err="1">
                <a:solidFill>
                  <a:schemeClr val="accent1">
                    <a:lumMod val="75000"/>
                  </a:schemeClr>
                </a:solidFill>
              </a:rPr>
              <a:t>Ё</a:t>
            </a:r>
            <a:r>
              <a:rPr lang="ru-RU" sz="4400" dirty="0" err="1" smtClean="0"/>
              <a:t>нный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/>
              <a:t>Д/з: повтори § </a:t>
            </a:r>
            <a:r>
              <a:rPr lang="ru-RU" sz="4400" dirty="0" smtClean="0"/>
              <a:t>137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sz="6000" dirty="0" smtClean="0">
                <a:hlinkClick r:id="rId2" action="ppaction://hlinksldjump"/>
              </a:rPr>
              <a:t>Далее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17433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554416" cy="3240360"/>
          </a:xfrm>
        </p:spPr>
        <p:txBody>
          <a:bodyPr/>
          <a:lstStyle/>
          <a:p>
            <a:pPr algn="ctr"/>
            <a:r>
              <a:rPr lang="ru-RU" dirty="0" smtClean="0"/>
              <a:t>14. </a:t>
            </a:r>
            <a:r>
              <a:rPr lang="ru-RU" dirty="0" err="1" smtClean="0"/>
              <a:t>возненавид</a:t>
            </a:r>
            <a:r>
              <a:rPr lang="ru-RU" dirty="0" smtClean="0"/>
              <a:t>…</a:t>
            </a:r>
            <a:r>
              <a:rPr lang="ru-RU" dirty="0" err="1" smtClean="0"/>
              <a:t>вший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564904"/>
            <a:ext cx="7543800" cy="388620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ru-RU" sz="5400" dirty="0"/>
          </a:p>
          <a:p>
            <a:pPr marL="0" indent="0" algn="ctr">
              <a:buNone/>
            </a:pP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614881"/>
              </p:ext>
            </p:extLst>
          </p:nvPr>
        </p:nvGraphicFramePr>
        <p:xfrm>
          <a:off x="1619672" y="4293096"/>
          <a:ext cx="6096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hlinkClick r:id="rId2" action="ppaction://hlinksldjump"/>
                        </a:rPr>
                        <a:t>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hlinkClick r:id="rId3" action="ppaction://hlinksldjump"/>
                        </a:rPr>
                        <a:t>и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31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5400600"/>
          </a:xfrm>
        </p:spPr>
        <p:txBody>
          <a:bodyPr/>
          <a:lstStyle/>
          <a:p>
            <a:pPr algn="ctr"/>
            <a:r>
              <a:rPr lang="ru-RU" dirty="0" smtClean="0"/>
              <a:t>Это правильный ответ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hlinkClick r:id="rId2" action="ppaction://hlinksldjump"/>
              </a:rPr>
              <a:t>Далее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851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540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>Это неправильный </a:t>
            </a:r>
            <a:r>
              <a:rPr lang="ru-RU" sz="6000" dirty="0"/>
              <a:t>ответ</a:t>
            </a:r>
            <a:br>
              <a:rPr lang="ru-RU" sz="6000" dirty="0"/>
            </a:br>
            <a:r>
              <a:rPr lang="ru-RU" sz="4400" dirty="0" err="1" smtClean="0"/>
              <a:t>возненавид</a:t>
            </a:r>
            <a:r>
              <a:rPr lang="ru-RU" sz="4400" u="sng" dirty="0" err="1" smtClean="0">
                <a:solidFill>
                  <a:schemeClr val="accent1">
                    <a:lumMod val="75000"/>
                  </a:schemeClr>
                </a:solidFill>
              </a:rPr>
              <a:t>Е</a:t>
            </a:r>
            <a:r>
              <a:rPr lang="ru-RU" sz="4400" dirty="0" err="1" smtClean="0"/>
              <a:t>вший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/>
              <a:t>Д/з: повтори § </a:t>
            </a:r>
            <a:r>
              <a:rPr lang="ru-RU" sz="4400" dirty="0" smtClean="0"/>
              <a:t>136</a:t>
            </a: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>
                <a:hlinkClick r:id="rId2" action="ppaction://hlinksldjump"/>
              </a:rPr>
              <a:t>Далее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36517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554416" cy="3240360"/>
          </a:xfrm>
        </p:spPr>
        <p:txBody>
          <a:bodyPr/>
          <a:lstStyle/>
          <a:p>
            <a:pPr algn="ctr"/>
            <a:r>
              <a:rPr lang="ru-RU" dirty="0" smtClean="0"/>
              <a:t>15. волну…</a:t>
            </a:r>
            <a:r>
              <a:rPr lang="ru-RU" dirty="0" err="1" smtClean="0"/>
              <a:t>щий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4149080"/>
            <a:ext cx="7543800" cy="2302024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ru-RU" sz="5400" dirty="0"/>
          </a:p>
          <a:p>
            <a:pPr marL="0" indent="0" algn="ctr">
              <a:buNone/>
            </a:pP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821169"/>
              </p:ext>
            </p:extLst>
          </p:nvPr>
        </p:nvGraphicFramePr>
        <p:xfrm>
          <a:off x="1619672" y="4293096"/>
          <a:ext cx="6096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hlinkClick r:id="rId2" action="ppaction://hlinksldjump"/>
                        </a:rPr>
                        <a:t>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hlinkClick r:id="rId3" action="ppaction://hlinksldjump"/>
                        </a:rPr>
                        <a:t>ю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474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5400600"/>
          </a:xfrm>
        </p:spPr>
        <p:txBody>
          <a:bodyPr/>
          <a:lstStyle/>
          <a:p>
            <a:pPr algn="ctr"/>
            <a:r>
              <a:rPr lang="ru-RU" dirty="0" smtClean="0"/>
              <a:t>Это правильный ответ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hlinkClick r:id="rId2" action="ppaction://hlinksldjump"/>
              </a:rPr>
              <a:t>Далее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13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540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>Это неправильный </a:t>
            </a:r>
            <a:r>
              <a:rPr lang="ru-RU" sz="6000" dirty="0"/>
              <a:t>ответ</a:t>
            </a:r>
            <a:br>
              <a:rPr lang="ru-RU" sz="6000" dirty="0"/>
            </a:br>
            <a:r>
              <a:rPr lang="ru-RU" sz="4400" dirty="0" err="1" smtClean="0"/>
              <a:t>волну</a:t>
            </a:r>
            <a:r>
              <a:rPr lang="ru-RU" sz="4400" u="sng" dirty="0" err="1" smtClean="0">
                <a:solidFill>
                  <a:schemeClr val="accent1">
                    <a:lumMod val="75000"/>
                  </a:schemeClr>
                </a:solidFill>
              </a:rPr>
              <a:t>Ю</a:t>
            </a:r>
            <a:r>
              <a:rPr lang="ru-RU" sz="4400" dirty="0" err="1" smtClean="0"/>
              <a:t>щий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/>
              <a:t>Д/з: повтори § </a:t>
            </a:r>
            <a:r>
              <a:rPr lang="ru-RU" sz="4400" dirty="0" smtClean="0"/>
              <a:t>136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sz="6000" dirty="0" smtClean="0">
                <a:hlinkClick r:id="rId2" action="ppaction://hlinksldjump"/>
              </a:rPr>
              <a:t>Далее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70644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554416" cy="3240360"/>
          </a:xfrm>
        </p:spPr>
        <p:txBody>
          <a:bodyPr/>
          <a:lstStyle/>
          <a:p>
            <a:pPr algn="ctr"/>
            <a:r>
              <a:rPr lang="ru-RU" dirty="0" smtClean="0"/>
              <a:t>16. </a:t>
            </a:r>
            <a:r>
              <a:rPr lang="ru-RU" dirty="0" err="1" smtClean="0"/>
              <a:t>вообража</a:t>
            </a:r>
            <a:r>
              <a:rPr lang="ru-RU" dirty="0" smtClean="0"/>
              <a:t>…</a:t>
            </a:r>
            <a:r>
              <a:rPr lang="ru-RU" dirty="0" err="1" smtClean="0"/>
              <a:t>мый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564904"/>
            <a:ext cx="7543800" cy="388620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ru-RU" sz="5400" dirty="0"/>
          </a:p>
          <a:p>
            <a:pPr marL="0" indent="0" algn="ctr">
              <a:buNone/>
            </a:pP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367153"/>
              </p:ext>
            </p:extLst>
          </p:nvPr>
        </p:nvGraphicFramePr>
        <p:xfrm>
          <a:off x="1619672" y="4293096"/>
          <a:ext cx="6096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hlinkClick r:id="rId2" action="ppaction://hlinksldjump"/>
                        </a:rPr>
                        <a:t>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hlinkClick r:id="rId3" action="ppaction://hlinksldjump"/>
                        </a:rPr>
                        <a:t>и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186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5400600"/>
          </a:xfrm>
        </p:spPr>
        <p:txBody>
          <a:bodyPr/>
          <a:lstStyle/>
          <a:p>
            <a:pPr algn="ctr"/>
            <a:r>
              <a:rPr lang="ru-RU" dirty="0" smtClean="0"/>
              <a:t>Это правильный ответ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hlinkClick r:id="rId2" action="ppaction://hlinksldjump"/>
              </a:rPr>
              <a:t>Далее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22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540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>Это неправильный </a:t>
            </a:r>
            <a:r>
              <a:rPr lang="ru-RU" sz="6000" dirty="0"/>
              <a:t>ответ</a:t>
            </a:r>
            <a:br>
              <a:rPr lang="ru-RU" sz="6000" dirty="0"/>
            </a:br>
            <a:r>
              <a:rPr lang="ru-RU" sz="4400" dirty="0" err="1" smtClean="0"/>
              <a:t>вообража</a:t>
            </a:r>
            <a:r>
              <a:rPr lang="ru-RU" sz="4400" u="sng" dirty="0" err="1" smtClean="0">
                <a:solidFill>
                  <a:schemeClr val="accent1">
                    <a:lumMod val="75000"/>
                  </a:schemeClr>
                </a:solidFill>
              </a:rPr>
              <a:t>Е</a:t>
            </a:r>
            <a:r>
              <a:rPr lang="ru-RU" sz="4400" dirty="0" err="1" smtClean="0"/>
              <a:t>мый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/>
              <a:t>Д/з: повтори § </a:t>
            </a:r>
            <a:r>
              <a:rPr lang="ru-RU" sz="4400" dirty="0" smtClean="0"/>
              <a:t>137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sz="6000" dirty="0" smtClean="0">
                <a:hlinkClick r:id="rId2" action="ppaction://hlinksldjump"/>
              </a:rPr>
              <a:t>Далее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68505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554416" cy="3240360"/>
          </a:xfrm>
        </p:spPr>
        <p:txBody>
          <a:bodyPr/>
          <a:lstStyle/>
          <a:p>
            <a:pPr algn="ctr"/>
            <a:r>
              <a:rPr lang="ru-RU" dirty="0" smtClean="0"/>
              <a:t>2. </a:t>
            </a:r>
            <a:r>
              <a:rPr lang="ru-RU" dirty="0" err="1" smtClean="0"/>
              <a:t>бодрству</a:t>
            </a:r>
            <a:r>
              <a:rPr lang="ru-RU" dirty="0" smtClean="0"/>
              <a:t>…</a:t>
            </a:r>
            <a:r>
              <a:rPr lang="ru-RU" dirty="0" err="1" smtClean="0"/>
              <a:t>щий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4149080"/>
            <a:ext cx="7543800" cy="2302024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ru-RU" sz="5400" dirty="0"/>
          </a:p>
          <a:p>
            <a:pPr marL="0" indent="0" algn="ctr">
              <a:buNone/>
            </a:pP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516884"/>
              </p:ext>
            </p:extLst>
          </p:nvPr>
        </p:nvGraphicFramePr>
        <p:xfrm>
          <a:off x="1619672" y="4293096"/>
          <a:ext cx="6096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hlinkClick r:id="rId2" action="ppaction://hlinksldjump"/>
                        </a:rPr>
                        <a:t>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hlinkClick r:id="rId3" action="ppaction://hlinksldjump"/>
                        </a:rPr>
                        <a:t>ю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081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554416" cy="3240360"/>
          </a:xfrm>
        </p:spPr>
        <p:txBody>
          <a:bodyPr/>
          <a:lstStyle/>
          <a:p>
            <a:pPr algn="ctr"/>
            <a:r>
              <a:rPr lang="ru-RU" dirty="0" smtClean="0"/>
              <a:t>17. вывез…</a:t>
            </a:r>
            <a:r>
              <a:rPr lang="ru-RU" dirty="0" err="1" smtClean="0"/>
              <a:t>нный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564904"/>
            <a:ext cx="7543800" cy="388620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ru-RU" sz="5400" dirty="0"/>
          </a:p>
          <a:p>
            <a:pPr marL="0" indent="0" algn="ctr">
              <a:buNone/>
            </a:pP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364955"/>
              </p:ext>
            </p:extLst>
          </p:nvPr>
        </p:nvGraphicFramePr>
        <p:xfrm>
          <a:off x="1619672" y="4293096"/>
          <a:ext cx="6096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hlinkClick r:id="rId2" action="ppaction://hlinksldjump"/>
                        </a:rPr>
                        <a:t>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hlinkClick r:id="rId3" action="ppaction://hlinksldjump"/>
                        </a:rPr>
                        <a:t>и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588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5400600"/>
          </a:xfrm>
        </p:spPr>
        <p:txBody>
          <a:bodyPr/>
          <a:lstStyle/>
          <a:p>
            <a:pPr algn="ctr"/>
            <a:r>
              <a:rPr lang="ru-RU" dirty="0" smtClean="0"/>
              <a:t>Это правильный ответ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hlinkClick r:id="rId2" action="ppaction://hlinksldjump"/>
              </a:rPr>
              <a:t>Далее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385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540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>Это неправильный </a:t>
            </a:r>
            <a:r>
              <a:rPr lang="ru-RU" sz="6000" dirty="0"/>
              <a:t>ответ</a:t>
            </a:r>
            <a:br>
              <a:rPr lang="ru-RU" sz="6000" dirty="0"/>
            </a:br>
            <a:r>
              <a:rPr lang="ru-RU" sz="6000" dirty="0" err="1" smtClean="0"/>
              <a:t>вывез</a:t>
            </a:r>
            <a:r>
              <a:rPr lang="ru-RU" sz="6000" u="sng" dirty="0" err="1" smtClean="0">
                <a:solidFill>
                  <a:schemeClr val="accent1">
                    <a:lumMod val="75000"/>
                  </a:schemeClr>
                </a:solidFill>
              </a:rPr>
              <a:t>Е</a:t>
            </a:r>
            <a:r>
              <a:rPr lang="ru-RU" sz="6000" dirty="0" err="1" smtClean="0"/>
              <a:t>нный</a:t>
            </a: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>Д/з: повтори § </a:t>
            </a:r>
            <a:r>
              <a:rPr lang="ru-RU" sz="6000" dirty="0" smtClean="0"/>
              <a:t>138</a:t>
            </a: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>
                <a:hlinkClick r:id="rId2" action="ppaction://hlinksldjump"/>
              </a:rPr>
              <a:t>Далее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49399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554416" cy="3240360"/>
          </a:xfrm>
        </p:spPr>
        <p:txBody>
          <a:bodyPr/>
          <a:lstStyle/>
          <a:p>
            <a:pPr algn="ctr"/>
            <a:r>
              <a:rPr lang="ru-RU" dirty="0" smtClean="0"/>
              <a:t>18. </a:t>
            </a:r>
            <a:r>
              <a:rPr lang="ru-RU" dirty="0" err="1" smtClean="0"/>
              <a:t>вывороч</a:t>
            </a:r>
            <a:r>
              <a:rPr lang="ru-RU" dirty="0" smtClean="0"/>
              <a:t>…</a:t>
            </a:r>
            <a:r>
              <a:rPr lang="ru-RU" dirty="0" err="1" smtClean="0"/>
              <a:t>нный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564904"/>
            <a:ext cx="7543800" cy="388620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ru-RU" sz="5400" dirty="0"/>
          </a:p>
          <a:p>
            <a:pPr marL="0" indent="0" algn="ctr">
              <a:buNone/>
            </a:pP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454118"/>
              </p:ext>
            </p:extLst>
          </p:nvPr>
        </p:nvGraphicFramePr>
        <p:xfrm>
          <a:off x="1619672" y="4293096"/>
          <a:ext cx="6096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hlinkClick r:id="rId2" action="ppaction://hlinksldjump"/>
                        </a:rPr>
                        <a:t>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hlinkClick r:id="rId3" action="ppaction://hlinksldjump"/>
                        </a:rPr>
                        <a:t>а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175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5400600"/>
          </a:xfrm>
        </p:spPr>
        <p:txBody>
          <a:bodyPr/>
          <a:lstStyle/>
          <a:p>
            <a:pPr algn="ctr"/>
            <a:r>
              <a:rPr lang="ru-RU" dirty="0" smtClean="0"/>
              <a:t>Это правильный ответ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hlinkClick r:id="rId2" action="ppaction://hlinksldjump"/>
              </a:rPr>
              <a:t>Далее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853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540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>Это неправильный </a:t>
            </a:r>
            <a:r>
              <a:rPr lang="ru-RU" sz="6000" dirty="0"/>
              <a:t>ответ</a:t>
            </a:r>
            <a:br>
              <a:rPr lang="ru-RU" sz="6000" dirty="0"/>
            </a:br>
            <a:r>
              <a:rPr lang="ru-RU" sz="4400" dirty="0" err="1" smtClean="0"/>
              <a:t>вывороч</a:t>
            </a:r>
            <a:r>
              <a:rPr lang="ru-RU" sz="4400" u="sng" dirty="0" err="1" smtClean="0">
                <a:solidFill>
                  <a:schemeClr val="accent1">
                    <a:lumMod val="75000"/>
                  </a:schemeClr>
                </a:solidFill>
              </a:rPr>
              <a:t>Е</a:t>
            </a:r>
            <a:r>
              <a:rPr lang="ru-RU" sz="4400" dirty="0" err="1" smtClean="0"/>
              <a:t>нный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/>
              <a:t>Д/з: повтори § </a:t>
            </a:r>
            <a:r>
              <a:rPr lang="ru-RU" sz="4400" dirty="0" smtClean="0"/>
              <a:t>138</a:t>
            </a: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>
                <a:hlinkClick r:id="rId2" action="ppaction://hlinksldjump"/>
              </a:rPr>
              <a:t>Далее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77225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554416" cy="3240360"/>
          </a:xfrm>
        </p:spPr>
        <p:txBody>
          <a:bodyPr/>
          <a:lstStyle/>
          <a:p>
            <a:pPr algn="ctr"/>
            <a:r>
              <a:rPr lang="ru-RU" dirty="0" smtClean="0"/>
              <a:t>19. </a:t>
            </a:r>
            <a:r>
              <a:rPr lang="ru-RU" dirty="0" err="1" smtClean="0"/>
              <a:t>выгора</a:t>
            </a:r>
            <a:r>
              <a:rPr lang="ru-RU" dirty="0" smtClean="0"/>
              <a:t>…</a:t>
            </a:r>
            <a:r>
              <a:rPr lang="ru-RU" dirty="0" err="1" smtClean="0"/>
              <a:t>щий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564904"/>
            <a:ext cx="7543800" cy="388620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ru-RU" sz="5400" dirty="0"/>
          </a:p>
          <a:p>
            <a:pPr marL="0" indent="0" algn="ctr">
              <a:buNone/>
            </a:pP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999607"/>
              </p:ext>
            </p:extLst>
          </p:nvPr>
        </p:nvGraphicFramePr>
        <p:xfrm>
          <a:off x="1619672" y="4293096"/>
          <a:ext cx="6096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hlinkClick r:id="rId2" action="ppaction://hlinksldjump"/>
                        </a:rPr>
                        <a:t>ю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hlinkClick r:id="rId3" action="ppaction://hlinksldjump"/>
                        </a:rPr>
                        <a:t>и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431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5400600"/>
          </a:xfrm>
        </p:spPr>
        <p:txBody>
          <a:bodyPr/>
          <a:lstStyle/>
          <a:p>
            <a:pPr algn="ctr"/>
            <a:r>
              <a:rPr lang="ru-RU" dirty="0" smtClean="0"/>
              <a:t>Это правильный ответ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hlinkClick r:id="rId2" action="ppaction://hlinksldjump"/>
              </a:rPr>
              <a:t>Далее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262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540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>Это неправильный </a:t>
            </a:r>
            <a:r>
              <a:rPr lang="ru-RU" sz="6000" dirty="0"/>
              <a:t>ответ</a:t>
            </a:r>
            <a:br>
              <a:rPr lang="ru-RU" sz="6000" dirty="0"/>
            </a:br>
            <a:r>
              <a:rPr lang="ru-RU" sz="4400" dirty="0" err="1" smtClean="0"/>
              <a:t>выгора</a:t>
            </a:r>
            <a:r>
              <a:rPr lang="ru-RU" sz="4400" u="sng" dirty="0" err="1" smtClean="0">
                <a:solidFill>
                  <a:schemeClr val="accent1">
                    <a:lumMod val="75000"/>
                  </a:schemeClr>
                </a:solidFill>
              </a:rPr>
              <a:t>Ю</a:t>
            </a:r>
            <a:r>
              <a:rPr lang="ru-RU" sz="4400" dirty="0" err="1" smtClean="0"/>
              <a:t>щий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/>
              <a:t>Д/з: повтори § </a:t>
            </a:r>
            <a:r>
              <a:rPr lang="ru-RU" sz="4400" dirty="0" smtClean="0"/>
              <a:t>136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sz="6000" dirty="0" smtClean="0">
                <a:hlinkClick r:id="rId2" action="ppaction://hlinksldjump"/>
              </a:rPr>
              <a:t>Далее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71253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554416" cy="3240360"/>
          </a:xfrm>
        </p:spPr>
        <p:txBody>
          <a:bodyPr/>
          <a:lstStyle/>
          <a:p>
            <a:pPr algn="ctr"/>
            <a:r>
              <a:rPr lang="ru-RU" dirty="0" smtClean="0"/>
              <a:t>20. </a:t>
            </a:r>
            <a:r>
              <a:rPr lang="ru-RU" dirty="0" err="1" smtClean="0"/>
              <a:t>вызыва</a:t>
            </a:r>
            <a:r>
              <a:rPr lang="ru-RU" dirty="0" smtClean="0"/>
              <a:t>…</a:t>
            </a:r>
            <a:r>
              <a:rPr lang="ru-RU" dirty="0" err="1" smtClean="0"/>
              <a:t>мый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564904"/>
            <a:ext cx="7543800" cy="388620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ru-RU" sz="5400" dirty="0"/>
          </a:p>
          <a:p>
            <a:pPr marL="0" indent="0" algn="ctr">
              <a:buNone/>
            </a:pP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034565"/>
              </p:ext>
            </p:extLst>
          </p:nvPr>
        </p:nvGraphicFramePr>
        <p:xfrm>
          <a:off x="1619672" y="4293096"/>
          <a:ext cx="6096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hlinkClick r:id="rId2" action="ppaction://hlinksldjump"/>
                        </a:rPr>
                        <a:t>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hlinkClick r:id="rId3" action="ppaction://hlinksldjump"/>
                        </a:rPr>
                        <a:t>и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092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5400600"/>
          </a:xfrm>
        </p:spPr>
        <p:txBody>
          <a:bodyPr/>
          <a:lstStyle/>
          <a:p>
            <a:pPr algn="ctr"/>
            <a:r>
              <a:rPr lang="ru-RU" dirty="0" smtClean="0"/>
              <a:t>Это правильный ответ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785948"/>
              </p:ext>
            </p:extLst>
          </p:nvPr>
        </p:nvGraphicFramePr>
        <p:xfrm>
          <a:off x="1475656" y="3933056"/>
          <a:ext cx="6096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hlinkClick r:id="rId2" action="ppaction://hlinksldjump"/>
                        </a:rPr>
                        <a:t>Далее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336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5400600"/>
          </a:xfrm>
        </p:spPr>
        <p:txBody>
          <a:bodyPr/>
          <a:lstStyle/>
          <a:p>
            <a:pPr algn="ctr"/>
            <a:r>
              <a:rPr lang="ru-RU" dirty="0" smtClean="0"/>
              <a:t>Это правильный ответ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hlinkClick r:id="rId2" action="ppaction://hlinksldjump"/>
              </a:rPr>
              <a:t>Далее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285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540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>Это неправильный </a:t>
            </a:r>
            <a:r>
              <a:rPr lang="ru-RU" sz="6000" dirty="0"/>
              <a:t>ответ</a:t>
            </a:r>
            <a:br>
              <a:rPr lang="ru-RU" sz="6000" dirty="0"/>
            </a:br>
            <a:r>
              <a:rPr lang="ru-RU" sz="6000" dirty="0" err="1" smtClean="0"/>
              <a:t>вызыва</a:t>
            </a:r>
            <a:r>
              <a:rPr lang="ru-RU" sz="6000" u="sng" dirty="0" err="1" smtClean="0">
                <a:solidFill>
                  <a:schemeClr val="accent1">
                    <a:lumMod val="75000"/>
                  </a:schemeClr>
                </a:solidFill>
              </a:rPr>
              <a:t>Е</a:t>
            </a:r>
            <a:r>
              <a:rPr lang="ru-RU" sz="6000" dirty="0" err="1" smtClean="0"/>
              <a:t>мый</a:t>
            </a: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>Д/з: повтори § </a:t>
            </a:r>
            <a:r>
              <a:rPr lang="ru-RU" sz="6000" dirty="0" smtClean="0"/>
              <a:t>137</a:t>
            </a: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>
                <a:hlinkClick r:id="rId2" action="ppaction://hlinksldjump"/>
              </a:rPr>
              <a:t>Далее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20997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554416" cy="4824536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Удачи на следующем этапе тестирования!</a:t>
            </a:r>
            <a:r>
              <a:rPr lang="ru-RU" smtClean="0"/>
              <a:t/>
            </a:r>
            <a:br>
              <a:rPr lang="ru-RU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895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540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>Это неправильный ответ</a:t>
            </a:r>
            <a:br>
              <a:rPr lang="ru-RU" sz="6000" dirty="0" smtClean="0"/>
            </a:br>
            <a:r>
              <a:rPr lang="ru-RU" sz="4400" dirty="0" err="1" smtClean="0"/>
              <a:t>бодрству</a:t>
            </a:r>
            <a:r>
              <a:rPr lang="ru-RU" sz="4400" u="sng" dirty="0" err="1">
                <a:solidFill>
                  <a:schemeClr val="accent1">
                    <a:lumMod val="75000"/>
                  </a:schemeClr>
                </a:solidFill>
              </a:rPr>
              <a:t>Ю</a:t>
            </a:r>
            <a:r>
              <a:rPr lang="ru-RU" sz="4400" dirty="0" err="1" smtClean="0"/>
              <a:t>щий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/>
              <a:t>Д/з: повтори § 136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sz="6000" dirty="0" smtClean="0">
                <a:hlinkClick r:id="rId2" action="ppaction://hlinksldjump"/>
              </a:rPr>
              <a:t>Далее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10895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554416" cy="3240360"/>
          </a:xfrm>
        </p:spPr>
        <p:txBody>
          <a:bodyPr/>
          <a:lstStyle/>
          <a:p>
            <a:pPr algn="ctr"/>
            <a:r>
              <a:rPr lang="ru-RU" dirty="0" smtClean="0"/>
              <a:t>3. </a:t>
            </a:r>
            <a:r>
              <a:rPr lang="ru-RU" dirty="0" err="1" smtClean="0"/>
              <a:t>бре</a:t>
            </a:r>
            <a:r>
              <a:rPr lang="ru-RU" dirty="0" smtClean="0"/>
              <a:t>…</a:t>
            </a:r>
            <a:r>
              <a:rPr lang="ru-RU" dirty="0" err="1" smtClean="0"/>
              <a:t>щий</a:t>
            </a:r>
            <a:r>
              <a:rPr lang="ru-RU" dirty="0" smtClean="0"/>
              <a:t> (бороду)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564904"/>
            <a:ext cx="7543800" cy="388620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ru-RU" sz="5400" dirty="0"/>
          </a:p>
          <a:p>
            <a:pPr marL="0" indent="0" algn="ctr">
              <a:buNone/>
            </a:pP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945816"/>
              </p:ext>
            </p:extLst>
          </p:nvPr>
        </p:nvGraphicFramePr>
        <p:xfrm>
          <a:off x="1619672" y="4293096"/>
          <a:ext cx="6096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hlinkClick r:id="rId2" action="ppaction://hlinksldjump"/>
                        </a:rPr>
                        <a:t>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hlinkClick r:id="rId3" action="ppaction://hlinksldjump"/>
                        </a:rPr>
                        <a:t>ю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947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5400600"/>
          </a:xfrm>
        </p:spPr>
        <p:txBody>
          <a:bodyPr/>
          <a:lstStyle/>
          <a:p>
            <a:pPr algn="ctr"/>
            <a:r>
              <a:rPr lang="ru-RU" dirty="0" smtClean="0"/>
              <a:t>Это правильный ответ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968784"/>
              </p:ext>
            </p:extLst>
          </p:nvPr>
        </p:nvGraphicFramePr>
        <p:xfrm>
          <a:off x="1547664" y="4005064"/>
          <a:ext cx="6096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hlinkClick r:id="rId2" action="ppaction://hlinksldjump"/>
                        </a:rPr>
                        <a:t>Далее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444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227</TotalTime>
  <Words>178</Words>
  <Application>Microsoft Office PowerPoint</Application>
  <PresentationFormat>Экран (4:3)</PresentationFormat>
  <Paragraphs>113</Paragraphs>
  <Slides>62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62</vt:i4>
      </vt:variant>
    </vt:vector>
  </HeadingPairs>
  <TitlesOfParts>
    <vt:vector size="63" baseType="lpstr">
      <vt:lpstr>NewsPrint</vt:lpstr>
      <vt:lpstr>Гласные в суффиксах причастий</vt:lpstr>
      <vt:lpstr>1. барабан…щий</vt:lpstr>
      <vt:lpstr>Это правильный ответ    </vt:lpstr>
      <vt:lpstr>    Это неправильный ответ барабанЯщий  Д/з: повтори § 136 Далее</vt:lpstr>
      <vt:lpstr>2. бодрству…щий</vt:lpstr>
      <vt:lpstr>Это правильный ответ    </vt:lpstr>
      <vt:lpstr>    Это неправильный ответ бодрствуЮщий  Д/з: повтори § 136 Далее</vt:lpstr>
      <vt:lpstr>3. бре…щий (бороду)</vt:lpstr>
      <vt:lpstr>Это правильный ответ    </vt:lpstr>
      <vt:lpstr>    Это неправильный ответ бреЮщий (бороду)  Д/з: повтори § 136 Далее</vt:lpstr>
      <vt:lpstr>4. брош…нный</vt:lpstr>
      <vt:lpstr>Это правильный ответ    </vt:lpstr>
      <vt:lpstr>    Это неправильный ответ брошЕнный  Д/з: повтори § 138 Далее</vt:lpstr>
      <vt:lpstr>5. буксиру…мый</vt:lpstr>
      <vt:lpstr>Это правильный ответ    </vt:lpstr>
      <vt:lpstr>    Это неправильный ответ буксируЕмый  Д/з: повтори § 137 Далее</vt:lpstr>
      <vt:lpstr>6. вдохновля…мый</vt:lpstr>
      <vt:lpstr>Это правильный ответ    </vt:lpstr>
      <vt:lpstr>    Это неправильный ответ вдохновляЕмый  Д/з: повтори § 137 Далее</vt:lpstr>
      <vt:lpstr>7. взлеле…вший</vt:lpstr>
      <vt:lpstr>Это правильный ответ    </vt:lpstr>
      <vt:lpstr>    Это неправильный ответ взлелеЯвший  Д/з: повтори § 136 Далее</vt:lpstr>
      <vt:lpstr>8. взлеле…нный</vt:lpstr>
      <vt:lpstr>Это правильный ответ    </vt:lpstr>
      <vt:lpstr>    Это неправильный ответ взлелеЯнный  Д/з: повтори § 138 Далее</vt:lpstr>
      <vt:lpstr>9. вид…вший</vt:lpstr>
      <vt:lpstr>Это правильный ответ    </vt:lpstr>
      <vt:lpstr>    Это неправильный ответ видЕвший  Д/з: повтори § 136 Далее</vt:lpstr>
      <vt:lpstr>10. вид…мый</vt:lpstr>
      <vt:lpstr>Это правильный ответ    </vt:lpstr>
      <vt:lpstr>    Это неправильный ответ видИмый  Д/з: повтори § 137 Далее</vt:lpstr>
      <vt:lpstr>11. вид…щий</vt:lpstr>
      <vt:lpstr>Это правильный ответ  Далее  </vt:lpstr>
      <vt:lpstr>    Это неправильный ответ видЯщий  Д/з: повтори § 136 Далее</vt:lpstr>
      <vt:lpstr>12. возглавл…нный</vt:lpstr>
      <vt:lpstr>Это правильный ответ  Далее  </vt:lpstr>
      <vt:lpstr>    Это неправильный ответ возглавлЕнный  Д/з: повтори § 138 Далее</vt:lpstr>
      <vt:lpstr>13. возмущ…нный</vt:lpstr>
      <vt:lpstr>Это правильный ответ  Далее  </vt:lpstr>
      <vt:lpstr>    Это неправильный ответ возмущЁнный  Д/з: повтори § 137 Далее</vt:lpstr>
      <vt:lpstr>14. возненавид…вший</vt:lpstr>
      <vt:lpstr>Это правильный ответ  Далее  </vt:lpstr>
      <vt:lpstr>    Это неправильный ответ возненавидЕвший  Д/з: повтори § 136 Далее</vt:lpstr>
      <vt:lpstr>15. волну…щий</vt:lpstr>
      <vt:lpstr>Это правильный ответ  Далее  </vt:lpstr>
      <vt:lpstr>    Это неправильный ответ волнуЮщий  Д/з: повтори § 136 Далее</vt:lpstr>
      <vt:lpstr>16. вообража…мый</vt:lpstr>
      <vt:lpstr>Это правильный ответ  Далее  </vt:lpstr>
      <vt:lpstr>    Это неправильный ответ воображаЕмый  Д/з: повтори § 137 Далее</vt:lpstr>
      <vt:lpstr>17. вывез…нный</vt:lpstr>
      <vt:lpstr>Это правильный ответ  Далее  </vt:lpstr>
      <vt:lpstr>    Это неправильный ответ вывезЕнный  Д/з: повтори § 138 Далее</vt:lpstr>
      <vt:lpstr>18. вывороч…нный</vt:lpstr>
      <vt:lpstr>Это правильный ответ  Далее  </vt:lpstr>
      <vt:lpstr>    Это неправильный ответ выворочЕнный  Д/з: повтори § 138 Далее</vt:lpstr>
      <vt:lpstr>19. выгора…щий</vt:lpstr>
      <vt:lpstr>Это правильный ответ  Далее  </vt:lpstr>
      <vt:lpstr>    Это неправильный ответ выгораЮщий  Д/з: повтори § 136 Далее</vt:lpstr>
      <vt:lpstr>20. вызыва…мый</vt:lpstr>
      <vt:lpstr>Это правильный ответ  Далее  </vt:lpstr>
      <vt:lpstr>    Это неправильный ответ вызываЕмый  Д/з: повтори § 137 Далее</vt:lpstr>
      <vt:lpstr> Удачи на следующем этапе тестирования!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Гласные в суффиксах причастий</dc:title>
  <dc:creator>Tanya</dc:creator>
  <cp:lastModifiedBy>Tanya</cp:lastModifiedBy>
  <cp:revision>20</cp:revision>
  <dcterms:created xsi:type="dcterms:W3CDTF">2013-11-06T12:44:18Z</dcterms:created>
  <dcterms:modified xsi:type="dcterms:W3CDTF">2013-11-17T14:36:26Z</dcterms:modified>
</cp:coreProperties>
</file>